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80" r:id="rId9"/>
    <p:sldId id="264" r:id="rId10"/>
    <p:sldId id="283" r:id="rId11"/>
    <p:sldId id="271" r:id="rId12"/>
    <p:sldId id="272" r:id="rId13"/>
    <p:sldId id="275" r:id="rId14"/>
    <p:sldId id="262" r:id="rId15"/>
    <p:sldId id="263" r:id="rId16"/>
    <p:sldId id="265" r:id="rId17"/>
    <p:sldId id="266" r:id="rId18"/>
    <p:sldId id="267" r:id="rId19"/>
    <p:sldId id="285" r:id="rId20"/>
    <p:sldId id="286" r:id="rId21"/>
    <p:sldId id="284" r:id="rId22"/>
    <p:sldId id="282" r:id="rId23"/>
    <p:sldId id="269" r:id="rId24"/>
    <p:sldId id="277" r:id="rId25"/>
    <p:sldId id="287" r:id="rId2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/>
              <a:t>Kliknite ikonu da biste dodali  sliku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31.5.2017.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</a:rPr>
              <a:t>ELEMENTI I KRITERIJI ZA UPIS U SREDNJU ŠKOLU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III. OSNOVNA ŠKOLA BJELOVAR</a:t>
            </a:r>
          </a:p>
          <a:p>
            <a:r>
              <a:rPr lang="hr-HR" b="1" dirty="0">
                <a:solidFill>
                  <a:schemeClr val="tx1"/>
                </a:solidFill>
              </a:rPr>
              <a:t>ŠK.GODINA 2017./ 2018</a:t>
            </a:r>
            <a:r>
              <a:rPr lang="hr-HR" dirty="0"/>
              <a:t>.</a:t>
            </a: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DF52325-56B0-410D-99F4-849BF01C5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4365104"/>
            <a:ext cx="6192688" cy="165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52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F07F09"/>
              </a:buClr>
            </a:pPr>
            <a:r>
              <a:rPr lang="hr-HR" b="1" u="sng" dirty="0">
                <a:solidFill>
                  <a:srgbClr val="C00000"/>
                </a:solidFill>
              </a:rPr>
              <a:t>KANDIDATE SA TEŠKOĆAMA U RAZVOJU</a:t>
            </a:r>
          </a:p>
          <a:p>
            <a:r>
              <a:rPr lang="hr-HR" dirty="0"/>
              <a:t>JAVITI SE U URED DRŽAVNE UPRAVE U ŽUPANIJI ( BJELOVAR, </a:t>
            </a:r>
            <a:r>
              <a:rPr lang="hr-HR" dirty="0" err="1"/>
              <a:t>A.Starčevića</a:t>
            </a:r>
            <a:r>
              <a:rPr lang="hr-HR" dirty="0"/>
              <a:t> 8 i to najkasnije do </a:t>
            </a:r>
            <a:r>
              <a:rPr lang="hr-HR" b="1" u="sng" dirty="0">
                <a:solidFill>
                  <a:srgbClr val="FF0000"/>
                </a:solidFill>
              </a:rPr>
              <a:t>25. svibnja  -9.lipnja 2017.godine </a:t>
            </a:r>
            <a:r>
              <a:rPr lang="hr-HR" u="sng" dirty="0">
                <a:solidFill>
                  <a:srgbClr val="C00000"/>
                </a:solidFill>
              </a:rPr>
              <a:t>– soba 79/ </a:t>
            </a:r>
            <a:r>
              <a:rPr lang="hr-HR" u="sng" dirty="0" err="1">
                <a:solidFill>
                  <a:srgbClr val="C00000"/>
                </a:solidFill>
              </a:rPr>
              <a:t>II.kat</a:t>
            </a:r>
            <a:r>
              <a:rPr lang="hr-HR" u="sng" dirty="0">
                <a:solidFill>
                  <a:srgbClr val="C00000"/>
                </a:solidFill>
              </a:rPr>
              <a:t> 278-121( </a:t>
            </a:r>
            <a:r>
              <a:rPr lang="hr-HR" u="sng" dirty="0" err="1">
                <a:solidFill>
                  <a:srgbClr val="C00000"/>
                </a:solidFill>
              </a:rPr>
              <a:t>Jančijev</a:t>
            </a:r>
            <a:r>
              <a:rPr lang="hr-HR" u="sng" dirty="0">
                <a:solidFill>
                  <a:srgbClr val="C00000"/>
                </a:solidFill>
              </a:rPr>
              <a:t>)</a:t>
            </a:r>
          </a:p>
          <a:p>
            <a:r>
              <a:rPr lang="hr-HR" dirty="0">
                <a:solidFill>
                  <a:srgbClr val="00B050"/>
                </a:solidFill>
              </a:rPr>
              <a:t>Sa sobom moraju ponijeti</a:t>
            </a:r>
            <a:r>
              <a:rPr lang="hr-HR" dirty="0"/>
              <a:t>:</a:t>
            </a:r>
          </a:p>
          <a:p>
            <a:r>
              <a:rPr lang="hr-HR" dirty="0">
                <a:highlight>
                  <a:srgbClr val="FFFF00"/>
                </a:highlight>
              </a:rPr>
              <a:t>A) rješenje ureda državne uprave u županiji o primjerenom obliku školovanja u osnovnoj školi</a:t>
            </a:r>
          </a:p>
          <a:p>
            <a:r>
              <a:rPr lang="hr-HR" dirty="0">
                <a:highlight>
                  <a:srgbClr val="FFFF00"/>
                </a:highlight>
              </a:rPr>
              <a:t>B) kopiju stručnog mišljenja za profesionalno usmjeravanje Hrvatskog zavoda za zapošljavanje u kojima su navedeni obrazovni programi</a:t>
            </a:r>
          </a:p>
          <a:p>
            <a:r>
              <a:rPr lang="hr-HR" dirty="0">
                <a:highlight>
                  <a:srgbClr val="FFFF00"/>
                </a:highlight>
              </a:rPr>
              <a:t>C) stručno mišljenje nadležnog školskog liječnika</a:t>
            </a:r>
          </a:p>
          <a:p>
            <a:r>
              <a:rPr lang="hr-HR" dirty="0">
                <a:solidFill>
                  <a:srgbClr val="FF0000"/>
                </a:solidFill>
                <a:highlight>
                  <a:srgbClr val="00FFFF"/>
                </a:highlight>
              </a:rPr>
              <a:t>VAŽNO: Ured državne uprave stavlja ih u rang prema njihovim željama, ali prosjek ocjena će ih isto tako rangirati ( ukoliko više učenika bude htjelo isto zanimanje).</a:t>
            </a:r>
          </a:p>
        </p:txBody>
      </p:sp>
    </p:spTree>
    <p:extLst>
      <p:ext uri="{BB962C8B-B14F-4D97-AF65-F5344CB8AC3E}">
        <p14:creationId xmlns:p14="http://schemas.microsoft.com/office/powerpoint/2010/main" val="2297804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F07F09"/>
              </a:buClr>
              <a:buNone/>
            </a:pPr>
            <a:r>
              <a:rPr lang="hr-HR" sz="2600" b="1" dirty="0">
                <a:solidFill>
                  <a:srgbClr val="C00000"/>
                </a:solidFill>
              </a:rPr>
              <a:t>2. KANDIDATIMA KOJI ŽIVE U OTEŽANIM UVJETIMA, EKONOMSKIM, SOCIJALNIM TE ODGOJNIM ČIMBENICIMA </a:t>
            </a:r>
            <a:r>
              <a:rPr lang="hr-HR" sz="2600" dirty="0">
                <a:solidFill>
                  <a:prstClr val="black"/>
                </a:solidFill>
              </a:rPr>
              <a:t>– </a:t>
            </a:r>
            <a:r>
              <a:rPr lang="hr-HR" sz="2600" dirty="0">
                <a:solidFill>
                  <a:srgbClr val="00B050"/>
                </a:solidFill>
              </a:rPr>
              <a:t>DODAJE SE 1 BOD </a:t>
            </a:r>
            <a:r>
              <a:rPr lang="hr-HR" sz="2600" dirty="0">
                <a:solidFill>
                  <a:prstClr val="black"/>
                </a:solidFill>
              </a:rPr>
              <a:t>– NA BROJ BODOVA KOJI JE UTVRĐEN TIJEKOM POSTUPKA VREDOVANJA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b="1" kern="0" dirty="0"/>
              <a:t>živi uz jednoga i/ili oba roditelja s dugotrajnom teškom bolesti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donijeti liječničku potvrdu o dugotrajnoj težoj bolesti jednoga i/ili oba roditelja;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b="1" kern="0" dirty="0"/>
              <a:t>živi uz dugotrajno nezaposlena oba roditelja, u smislu članka 2. </a:t>
            </a:r>
            <a:r>
              <a:rPr lang="hr-HR" b="1" i="1" kern="0" dirty="0"/>
              <a:t>Zakona o poticanju zapošljavanja 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donijeti potvrdu o dugotrajnoj nezaposlenosti oba roditelja iz područnog ureda Hrvatskog zavoda za zapošljavanje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5242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85000" lnSpcReduction="20000"/>
          </a:bodyPr>
          <a:lstStyle/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b="1" kern="0" dirty="0"/>
              <a:t>živi uz samohranoga roditelja (roditelj koji nije u braku i ne živi u izvanbračnoj zajednici, a sam skrbi i uzdržava svoje dijete) korisnika socijalne skrbi, u smislu članaka 27. i 30. </a:t>
            </a:r>
            <a:r>
              <a:rPr lang="hr-HR" b="1" i="1" kern="0" dirty="0"/>
              <a:t>Zakona o socijalnoj skrbi </a:t>
            </a:r>
            <a:endParaRPr lang="hr-HR" b="1" kern="0" dirty="0"/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donijeti potvrdu o korištenju socijalne pomoći; rješenje ili drugi upravni akt centra za socijalnu skrb ili nadležnoga tijela o pravu samohranoga roditelja u statusu socijalne skrbi izdanih od ovlaštenih službi u zdravstvu, socijalnoj skrbi i za zapošljavanje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pl-PL" b="1" kern="0" dirty="0"/>
              <a:t>ako je kandidatu jedan roditelj preminuo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pl-PL" sz="2600" kern="0" dirty="0">
                <a:solidFill>
                  <a:srgbClr val="1D538B"/>
                </a:solidFill>
              </a:rPr>
              <a:t>donijeti presliku smrtovnice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b="1" kern="0" dirty="0"/>
              <a:t>ako je kandidat dijete bez roditelja ili odgovarajuće roditeljske skrbi, u smislu čl. 21. </a:t>
            </a:r>
            <a:r>
              <a:rPr lang="hr-HR" b="1" i="1" kern="0" dirty="0"/>
              <a:t>Zakona o socijalnoj skrbi</a:t>
            </a:r>
            <a:endParaRPr lang="hr-HR" b="1" kern="0" dirty="0"/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donijeti potvrdu nadležnoga centra za socijalnu skrb da je kandidat korisnik socijalne skrbi. 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endParaRPr lang="hr-HR" sz="2600" kern="0" dirty="0">
              <a:solidFill>
                <a:srgbClr val="1D538B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6007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 marL="0" lvl="0" indent="0">
              <a:buClr>
                <a:srgbClr val="F07F09"/>
              </a:buClr>
              <a:buNone/>
            </a:pPr>
            <a:r>
              <a:rPr lang="hr-HR" sz="2000" dirty="0">
                <a:solidFill>
                  <a:prstClr val="black"/>
                </a:solidFill>
              </a:rPr>
              <a:t>3. </a:t>
            </a:r>
            <a:r>
              <a:rPr lang="hr-HR" sz="2400" dirty="0">
                <a:solidFill>
                  <a:srgbClr val="FF0000"/>
                </a:solidFill>
              </a:rPr>
              <a:t>KANDIDATIMA ROMSKE NACIONALNE MANJINE DODAJE SE 2 BODA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sz="2400" kern="0" dirty="0">
                <a:solidFill>
                  <a:srgbClr val="1D538B"/>
                </a:solidFill>
              </a:rPr>
              <a:t>Kandidatu za upis, koji je pripadnik romske nacionalne manjine, a živi u uvjetima koji su mogli utjecati na njegov uspjeh u osnovnoj školi, </a:t>
            </a:r>
            <a:r>
              <a:rPr lang="hr-HR" sz="2400" b="1" kern="0" dirty="0">
                <a:solidFill>
                  <a:srgbClr val="1D538B"/>
                </a:solidFill>
              </a:rPr>
              <a:t>dodaje se dva</a:t>
            </a:r>
            <a:r>
              <a:rPr lang="hr-HR" sz="2400" b="1" kern="0" dirty="0">
                <a:solidFill>
                  <a:srgbClr val="FF0000"/>
                </a:solidFill>
              </a:rPr>
              <a:t> boda </a:t>
            </a:r>
            <a:r>
              <a:rPr lang="hr-HR" sz="2400" kern="0" dirty="0">
                <a:solidFill>
                  <a:srgbClr val="1D538B"/>
                </a:solidFill>
              </a:rPr>
              <a:t>na broj bodova koji je utvrđen tijekom postupka vrednovanja. S tako utvrđenim brojem bodova kandidat se rangira na ukupnoj ljestvici poretka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sz="2400" kern="0" dirty="0">
                <a:solidFill>
                  <a:srgbClr val="1D538B"/>
                </a:solidFill>
              </a:rPr>
              <a:t>Učenik je dužan priložiti </a:t>
            </a:r>
            <a:r>
              <a:rPr lang="hr-HR" sz="2400" b="1" kern="0" dirty="0">
                <a:solidFill>
                  <a:srgbClr val="1D538B"/>
                </a:solidFill>
              </a:rPr>
              <a:t>slijedeće dokumente</a:t>
            </a:r>
            <a:r>
              <a:rPr lang="hr-HR" sz="2400" kern="0" dirty="0">
                <a:solidFill>
                  <a:srgbClr val="1D538B"/>
                </a:solidFill>
              </a:rPr>
              <a:t>: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sz="2400" kern="0" dirty="0">
                <a:solidFill>
                  <a:srgbClr val="1D538B"/>
                </a:solidFill>
              </a:rPr>
              <a:t>Preporuku Vijeća romske nacionalne manjine odnosno registrirane romske udruge</a:t>
            </a:r>
          </a:p>
          <a:p>
            <a:pPr lvl="0">
              <a:buClr>
                <a:srgbClr val="F07F09"/>
              </a:buClr>
            </a:pPr>
            <a:endParaRPr lang="hr-HR" sz="2400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1673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sz="3400" u="sng" dirty="0">
                <a:solidFill>
                  <a:srgbClr val="FF0000"/>
                </a:solidFill>
              </a:rPr>
              <a:t>4. IZRAVAN </a:t>
            </a:r>
            <a:r>
              <a:rPr lang="hr-HR" sz="1900" b="1" u="sng" dirty="0">
                <a:solidFill>
                  <a:srgbClr val="FF0000"/>
                </a:solidFill>
              </a:rPr>
              <a:t>UPIS</a:t>
            </a:r>
            <a:r>
              <a:rPr lang="hr-HR" sz="1900" b="1" u="sng" dirty="0"/>
              <a:t>:Proces registracije kandidata preko Središnjega prijavnog ureda Agencije za znanosti i visoko obrazovanje </a:t>
            </a:r>
          </a:p>
          <a:p>
            <a:r>
              <a:rPr lang="hr-HR" sz="1700" dirty="0">
                <a:solidFill>
                  <a:srgbClr val="FF0000"/>
                </a:solidFill>
              </a:rPr>
              <a:t>KANDIDATI HRVATSKI DRŽAVLJANI </a:t>
            </a:r>
            <a:r>
              <a:rPr lang="hr-HR" sz="1700" dirty="0"/>
              <a:t>KOJI SE VRAĆAJU IZ ISELJENIŠTVA ILI OBRAZOVANJA U INOZEMSTVU, A KOJI SU SE NAJMANJE DVA OD POSLJEDNJA ČETRI RAZREDA PRETHODNOG OBRAZOVANJA ŠKOLOVALI U INOZEMSTVU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- ovjerenu presliku domovnice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- ovjerene preslike svjedodžbi posljednjih četiriju razreda osnovnog obrazovanja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- odgovarajuće dokaze o boravku u inozemstvu te trajanju i razlozima boravka u inozemstvu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(potvrda institucije, koja je državnog službenika uputila na rad u inozemstvu, o vremenskom periodu</a:t>
            </a:r>
          </a:p>
          <a:p>
            <a:pPr marL="908050" lvl="1" indent="-436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n"/>
            </a:pPr>
            <a:r>
              <a:rPr lang="hr-HR" sz="2600" kern="0" dirty="0">
                <a:solidFill>
                  <a:srgbClr val="1D538B"/>
                </a:solidFill>
              </a:rPr>
              <a:t>obavljanja službene dužnosti u inozemstvu)donijeti dokaze o boravku u inozemstvu – potvrdu u prijavi i odjavi boravka u inozemstvu  </a:t>
            </a:r>
          </a:p>
          <a:p>
            <a:endParaRPr lang="hr-HR" sz="2900" dirty="0"/>
          </a:p>
          <a:p>
            <a:endParaRPr lang="hr-HR" sz="2900" dirty="0"/>
          </a:p>
        </p:txBody>
      </p:sp>
    </p:spTree>
    <p:extLst>
      <p:ext uri="{BB962C8B-B14F-4D97-AF65-F5344CB8AC3E}">
        <p14:creationId xmlns:p14="http://schemas.microsoft.com/office/powerpoint/2010/main" val="2318363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POSEBNI REZULTATI </a:t>
            </a:r>
            <a:r>
              <a:rPr lang="hr-HR" dirty="0"/>
              <a:t>IZ PRETHODNOG OBRAZOVANJA ( REZULTATI NATJECANJA, KATEGORIZACIJA SPORTAŠA,) BITI ĆE UNESENI </a:t>
            </a:r>
            <a:r>
              <a:rPr lang="hr-HR" u="sng" dirty="0">
                <a:solidFill>
                  <a:srgbClr val="FF0000"/>
                </a:solidFill>
              </a:rPr>
              <a:t>IZRAVNO U SUSTAV </a:t>
            </a:r>
            <a:r>
              <a:rPr lang="hr-HR" dirty="0"/>
              <a:t>NA TEMELJU POSTOJEĆIH PODATKA U SUSTAVU E-MATICE.</a:t>
            </a:r>
          </a:p>
          <a:p>
            <a:r>
              <a:rPr lang="hr-HR" dirty="0">
                <a:solidFill>
                  <a:srgbClr val="FF0000"/>
                </a:solidFill>
              </a:rPr>
              <a:t>PROVJERITE</a:t>
            </a:r>
            <a:r>
              <a:rPr lang="hr-HR" dirty="0"/>
              <a:t>! TI PODACI MORAJU BITI VIDLJiVI NA UČENIČKOM KORISNIČKOM PROFILU</a:t>
            </a:r>
          </a:p>
        </p:txBody>
      </p:sp>
    </p:spTree>
    <p:extLst>
      <p:ext uri="{BB962C8B-B14F-4D97-AF65-F5344CB8AC3E}">
        <p14:creationId xmlns:p14="http://schemas.microsoft.com/office/powerpoint/2010/main" val="3752872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r>
              <a:rPr lang="hr-HR" dirty="0"/>
              <a:t>ZA OSTVARENJE </a:t>
            </a:r>
            <a:r>
              <a:rPr lang="hr-HR" dirty="0">
                <a:solidFill>
                  <a:srgbClr val="FF0000"/>
                </a:solidFill>
              </a:rPr>
              <a:t>DODATNIH BODOVA </a:t>
            </a:r>
            <a:r>
              <a:rPr lang="hr-HR" dirty="0"/>
              <a:t>– </a:t>
            </a:r>
            <a:r>
              <a:rPr lang="hr-HR" dirty="0">
                <a:highlight>
                  <a:srgbClr val="FFFF00"/>
                </a:highlight>
              </a:rPr>
              <a:t>SVU POTREBNU DOKUMENTACIJU </a:t>
            </a:r>
            <a:r>
              <a:rPr lang="hr-HR" dirty="0"/>
              <a:t>UČENICI </a:t>
            </a:r>
            <a:r>
              <a:rPr lang="hr-HR" dirty="0">
                <a:solidFill>
                  <a:srgbClr val="FF0000"/>
                </a:solidFill>
              </a:rPr>
              <a:t>DONOSE </a:t>
            </a:r>
            <a:r>
              <a:rPr lang="hr-HR" b="1" u="sng" dirty="0">
                <a:solidFill>
                  <a:srgbClr val="C00000"/>
                </a:solidFill>
              </a:rPr>
              <a:t>RAZREDNIKU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U OSNOVNOJ ŠKOLI KOJI ĆE JU UNIJETI U SUSTAV – </a:t>
            </a:r>
            <a:r>
              <a:rPr lang="hr-HR" b="1" u="sng" dirty="0"/>
              <a:t>do 26.lipnja 2017.godine</a:t>
            </a:r>
          </a:p>
          <a:p>
            <a:endParaRPr lang="hr-HR" dirty="0"/>
          </a:p>
          <a:p>
            <a:r>
              <a:rPr lang="hr-HR" b="1" dirty="0">
                <a:solidFill>
                  <a:srgbClr val="00B050"/>
                </a:solidFill>
                <a:highlight>
                  <a:srgbClr val="00FFFF"/>
                </a:highlight>
              </a:rPr>
              <a:t>UKUPAN REZULTAT </a:t>
            </a:r>
            <a:r>
              <a:rPr lang="hr-HR" dirty="0">
                <a:highlight>
                  <a:srgbClr val="00FFFF"/>
                </a:highlight>
              </a:rPr>
              <a:t>– NA TEMELJU UKUPNOG BROJA BODOVA KOJE JE KANDIDAT STEKAO PO SVIM OSNOVAMA VREDNOVANJA</a:t>
            </a:r>
          </a:p>
        </p:txBody>
      </p:sp>
    </p:spTree>
    <p:extLst>
      <p:ext uri="{BB962C8B-B14F-4D97-AF65-F5344CB8AC3E}">
        <p14:creationId xmlns:p14="http://schemas.microsoft.com/office/powerpoint/2010/main" val="2905779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b="1" u="sng" dirty="0">
                <a:solidFill>
                  <a:srgbClr val="C00000"/>
                </a:solidFill>
              </a:rPr>
              <a:t>NA ŠTO JE VAŽNO PRIPAZITI PRILIKOM </a:t>
            </a:r>
            <a:r>
              <a:rPr lang="hr-HR" b="1" u="sng" dirty="0">
                <a:solidFill>
                  <a:srgbClr val="00B050"/>
                </a:solidFill>
              </a:rPr>
              <a:t>PRIJAVE I UPISA </a:t>
            </a:r>
            <a:r>
              <a:rPr lang="hr-HR" b="1" u="sng" dirty="0">
                <a:solidFill>
                  <a:srgbClr val="C00000"/>
                </a:solidFill>
              </a:rPr>
              <a:t>U SREDNJU ŠKOLU?</a:t>
            </a:r>
          </a:p>
          <a:p>
            <a:pPr marL="457200" indent="-457200">
              <a:buAutoNum type="arabicPeriod"/>
            </a:pPr>
            <a:r>
              <a:rPr lang="hr-HR" sz="2400" dirty="0"/>
              <a:t>SVOJ </a:t>
            </a:r>
            <a:r>
              <a:rPr lang="hr-HR" sz="2400" dirty="0">
                <a:solidFill>
                  <a:srgbClr val="FF0000"/>
                </a:solidFill>
              </a:rPr>
              <a:t>UKUPAN REZULTAT </a:t>
            </a:r>
            <a:r>
              <a:rPr lang="hr-HR" sz="2400" dirty="0"/>
              <a:t>: USPJEH U PRETHODNOM OBRAZOVANJU + SPOSOBNOST +DAROVITOST+USPJEH NA NATJECANJIMA+ USPJEH U OTEŽANIM UVJETIMA OBRAZOVANJA</a:t>
            </a:r>
          </a:p>
          <a:p>
            <a:pPr marL="0" indent="0">
              <a:buNone/>
            </a:pPr>
            <a:r>
              <a:rPr lang="hr-HR" sz="2400" dirty="0"/>
              <a:t>2. POPIS PREDMETA </a:t>
            </a:r>
            <a:r>
              <a:rPr lang="hr-HR" sz="2400" dirty="0">
                <a:solidFill>
                  <a:srgbClr val="FF0000"/>
                </a:solidFill>
              </a:rPr>
              <a:t>POSEBNO VAŽNIH ZA UPIS</a:t>
            </a:r>
          </a:p>
          <a:p>
            <a:pPr marL="0" indent="0">
              <a:buNone/>
            </a:pPr>
            <a:r>
              <a:rPr lang="hr-HR" sz="2400" dirty="0"/>
              <a:t>3. </a:t>
            </a:r>
            <a:r>
              <a:rPr lang="hr-HR" sz="2400" dirty="0">
                <a:highlight>
                  <a:srgbClr val="FFFF00"/>
                </a:highlight>
              </a:rPr>
              <a:t>BROJ </a:t>
            </a:r>
            <a:r>
              <a:rPr lang="hr-HR" sz="2400" dirty="0">
                <a:solidFill>
                  <a:srgbClr val="FF0000"/>
                </a:solidFill>
                <a:highlight>
                  <a:srgbClr val="FFFF00"/>
                </a:highlight>
              </a:rPr>
              <a:t>UPISNIH MJESTA</a:t>
            </a:r>
            <a:r>
              <a:rPr lang="hr-HR" sz="2400" dirty="0">
                <a:highlight>
                  <a:srgbClr val="FFFF00"/>
                </a:highlight>
              </a:rPr>
              <a:t> ZA ODREĐENI OBRAZOVNI PROGRAM</a:t>
            </a:r>
          </a:p>
          <a:p>
            <a:pPr marL="0" indent="0">
              <a:buNone/>
            </a:pPr>
            <a:r>
              <a:rPr lang="hr-HR" sz="2400" dirty="0"/>
              <a:t>4. ISPUNJENJE POSEBNIH UVJETA ZA UPIS U ODREĐENE PROGRAME OBRAZOVANJA</a:t>
            </a:r>
          </a:p>
          <a:p>
            <a:pPr marL="0" indent="0">
              <a:buNone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730206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2400" dirty="0"/>
              <a:t>5. PROVJERITI JESU LI OSOBNI PODACI, OCJENE IZ OSNOVNE ŠKOLE TE ( NAKNADNO NAKON UNOŠENJA) REZULTATI S NATJECANJA U ZNANJU I VJEŠTINAMA, SPORTSKA KATEGORIJA I DRUGI – </a:t>
            </a:r>
            <a:r>
              <a:rPr lang="hr-HR" sz="2400" dirty="0">
                <a:solidFill>
                  <a:srgbClr val="FF0000"/>
                </a:solidFill>
              </a:rPr>
              <a:t>TOČNO UNESENI</a:t>
            </a:r>
            <a:r>
              <a:rPr lang="hr-HR" sz="2400" dirty="0"/>
              <a:t>!</a:t>
            </a:r>
          </a:p>
          <a:p>
            <a:pPr marL="0" indent="0">
              <a:buNone/>
            </a:pPr>
            <a:r>
              <a:rPr lang="hr-HR" dirty="0">
                <a:highlight>
                  <a:srgbClr val="FFFF00"/>
                </a:highlight>
              </a:rPr>
              <a:t>6. PRIJAVITI U LISTU PRIORITETA DO </a:t>
            </a:r>
            <a:r>
              <a:rPr lang="hr-HR" b="1" u="sng" dirty="0">
                <a:highlight>
                  <a:srgbClr val="FFFF00"/>
                </a:highlight>
              </a:rPr>
              <a:t>6 OBRAZOVNIH PROGRAMA</a:t>
            </a:r>
            <a:r>
              <a:rPr lang="hr-HR" u="sng" dirty="0">
                <a:highlight>
                  <a:srgbClr val="FFFF00"/>
                </a:highlight>
              </a:rPr>
              <a:t>–</a:t>
            </a:r>
            <a:r>
              <a:rPr lang="hr-HR" dirty="0">
                <a:highlight>
                  <a:srgbClr val="FFFF00"/>
                </a:highlight>
              </a:rPr>
              <a:t> </a:t>
            </a:r>
            <a:r>
              <a:rPr lang="hr-HR" dirty="0">
                <a:solidFill>
                  <a:srgbClr val="FF0000"/>
                </a:solidFill>
                <a:highlight>
                  <a:srgbClr val="FFFF00"/>
                </a:highlight>
              </a:rPr>
              <a:t>VAŽNO!</a:t>
            </a:r>
            <a:r>
              <a:rPr lang="hr-HR" dirty="0">
                <a:highlight>
                  <a:srgbClr val="FFFF00"/>
                </a:highlight>
              </a:rPr>
              <a:t> POSTAVLJENI </a:t>
            </a:r>
            <a:r>
              <a:rPr lang="hr-HR" dirty="0">
                <a:highlight>
                  <a:srgbClr val="FF0000"/>
                </a:highlight>
              </a:rPr>
              <a:t>REDOSLIJED</a:t>
            </a:r>
            <a:r>
              <a:rPr lang="hr-HR" dirty="0">
                <a:highlight>
                  <a:srgbClr val="FFFF00"/>
                </a:highlight>
              </a:rPr>
              <a:t> - VAŽAN - JER UTJEČE </a:t>
            </a:r>
            <a:r>
              <a:rPr lang="hr-HR" dirty="0">
                <a:solidFill>
                  <a:srgbClr val="00B050"/>
                </a:solidFill>
                <a:highlight>
                  <a:srgbClr val="FFFF00"/>
                </a:highlight>
              </a:rPr>
              <a:t>IZRAVNO NA UPIS. Važno je da kandidati provjere jesu li im svi programi obrazovanja na listi prioriteta poredani prema njihovim željama i mogućnostima jer nakon zaključavanja odabira programa obrazovanja odnosno škola, nikakve izmjene više neće biti moguće.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B050"/>
                </a:solidFill>
              </a:rPr>
              <a:t>7. Upisno povjerenstvo je na raspolaganju u školi tijekom cijelog upisa.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8. Učenici mogu pristupiti aplikaciji i u školi u informatičkoj učionici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0200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624CCCB-FF1F-40E3-B501-092922C83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92500"/>
          </a:bodyPr>
          <a:lstStyle/>
          <a:p>
            <a:r>
              <a:rPr lang="hr-HR" sz="4000" b="1" u="sng" dirty="0">
                <a:solidFill>
                  <a:srgbClr val="FF0000"/>
                </a:solidFill>
              </a:rPr>
              <a:t>Ljestvice poretka – VAŽNO!</a:t>
            </a:r>
          </a:p>
          <a:p>
            <a:r>
              <a:rPr lang="hr-HR" dirty="0"/>
              <a:t>Ljestvice poretka : svakoga punog sata za svakoga kandidata pronalazi se program obrazovanja koji mu je trenutačno </a:t>
            </a:r>
            <a:r>
              <a:rPr lang="hr-HR" b="1" dirty="0">
                <a:solidFill>
                  <a:srgbClr val="FF0000"/>
                </a:solidFill>
              </a:rPr>
              <a:t>najviši </a:t>
            </a:r>
            <a:r>
              <a:rPr lang="hr-HR" dirty="0"/>
              <a:t>na listi prioriteta, a na kojemu se po bodovima nalazi unutar upisne kvote</a:t>
            </a:r>
          </a:p>
          <a:p>
            <a:r>
              <a:rPr lang="hr-HR" dirty="0">
                <a:highlight>
                  <a:srgbClr val="FFFF00"/>
                </a:highlight>
              </a:rPr>
              <a:t>Na mrežnoj stranici: </a:t>
            </a:r>
            <a:r>
              <a:rPr lang="hr-HR" dirty="0">
                <a:highlight>
                  <a:srgbClr val="FFFF00"/>
                </a:highlight>
                <a:hlinkClick r:id="rId2"/>
              </a:rPr>
              <a:t>www.upisi.hr</a:t>
            </a:r>
            <a:r>
              <a:rPr lang="hr-HR" dirty="0">
                <a:highlight>
                  <a:srgbClr val="FFFF00"/>
                </a:highlight>
              </a:rPr>
              <a:t> objavljuju se </a:t>
            </a:r>
            <a:r>
              <a:rPr lang="hr-HR" dirty="0">
                <a:solidFill>
                  <a:srgbClr val="FF0000"/>
                </a:solidFill>
                <a:highlight>
                  <a:srgbClr val="FFFF00"/>
                </a:highlight>
              </a:rPr>
              <a:t>ogledne i konačne ljestvice poretka</a:t>
            </a:r>
            <a:r>
              <a:rPr lang="hr-HR" dirty="0">
                <a:highlight>
                  <a:srgbClr val="FFFF00"/>
                </a:highlight>
              </a:rPr>
              <a:t>. </a:t>
            </a:r>
            <a:r>
              <a:rPr lang="hr-HR" dirty="0"/>
              <a:t>Ogledne ljestvice poretka odraz su trenutačnoga bodovnoga stanja izračunat na temelju podataka koji su trenutačno u sustavu. Dakle, </a:t>
            </a:r>
            <a:r>
              <a:rPr lang="hr-HR" dirty="0">
                <a:solidFill>
                  <a:srgbClr val="FF0000"/>
                </a:solidFill>
              </a:rPr>
              <a:t>ogledne ljestvice poretka </a:t>
            </a:r>
            <a:r>
              <a:rPr lang="hr-HR" dirty="0"/>
              <a:t>neprestano se mijenjaju.</a:t>
            </a:r>
          </a:p>
        </p:txBody>
      </p:sp>
    </p:spTree>
    <p:extLst>
      <p:ext uri="{BB962C8B-B14F-4D97-AF65-F5344CB8AC3E}">
        <p14:creationId xmlns:p14="http://schemas.microsoft.com/office/powerpoint/2010/main" val="203615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>
                <a:solidFill>
                  <a:srgbClr val="FF0000"/>
                </a:solidFill>
              </a:rPr>
              <a:t>ŠTO SE SVE VREDNUJE I BODUJE ZA UPIS?</a:t>
            </a:r>
          </a:p>
          <a:p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highlight>
                  <a:srgbClr val="00FFFF"/>
                </a:highlight>
              </a:rPr>
              <a:t>ZAJEDNIČKI ELEMENT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highlight>
                  <a:srgbClr val="00FFFF"/>
                </a:highlight>
              </a:rPr>
              <a:t>POSEBAN ELEMENT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highlight>
                  <a:srgbClr val="00FFFF"/>
                </a:highlight>
              </a:rPr>
              <a:t>DODATAN ELEMENT</a:t>
            </a:r>
          </a:p>
          <a:p>
            <a:endParaRPr lang="hr-HR" dirty="0"/>
          </a:p>
          <a:p>
            <a:r>
              <a:rPr lang="hr-HR" dirty="0"/>
              <a:t>U SVAKOM UPISNOM ROKU KANDIDAT SE MOŽE PRIJAVITI ZA  UPIS U NAJVIŠE </a:t>
            </a:r>
            <a:r>
              <a:rPr lang="hr-HR" b="1" u="sng" dirty="0">
                <a:solidFill>
                  <a:srgbClr val="FF0000"/>
                </a:solidFill>
              </a:rPr>
              <a:t>ŠEST</a:t>
            </a:r>
            <a:r>
              <a:rPr lang="hr-HR" dirty="0"/>
              <a:t> OBRAZOVNIH PROGRAMA</a:t>
            </a:r>
          </a:p>
        </p:txBody>
      </p:sp>
    </p:spTree>
    <p:extLst>
      <p:ext uri="{BB962C8B-B14F-4D97-AF65-F5344CB8AC3E}">
        <p14:creationId xmlns:p14="http://schemas.microsoft.com/office/powerpoint/2010/main" val="3066040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75E7D0-88D9-4C6D-92CF-24597D365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Kandidat će se naći na </a:t>
            </a:r>
            <a:r>
              <a:rPr lang="hr-HR" b="1" dirty="0">
                <a:solidFill>
                  <a:srgbClr val="FF0000"/>
                </a:solidFill>
              </a:rPr>
              <a:t>konačnoj ljestvici poretka samo jednoga programa obrazovanja </a:t>
            </a:r>
            <a:r>
              <a:rPr lang="hr-HR" dirty="0"/>
              <a:t>na kojemu se nalazi u sklopu upisne kvote i to onoga koji je najviše na njegovoj listi prioriteta. Na datum naveden u poglavlju </a:t>
            </a:r>
            <a:r>
              <a:rPr lang="hr-HR" i="1" dirty="0"/>
              <a:t>Kalendar</a:t>
            </a:r>
            <a:r>
              <a:rPr lang="hr-HR" dirty="0"/>
              <a:t> ljestvice poretka postaju </a:t>
            </a:r>
            <a:r>
              <a:rPr lang="hr-HR" u="sng" dirty="0">
                <a:solidFill>
                  <a:srgbClr val="FF0000"/>
                </a:solidFill>
              </a:rPr>
              <a:t>konačne i više se ne mijenjaju.</a:t>
            </a:r>
          </a:p>
          <a:p>
            <a:r>
              <a:rPr lang="hr-HR" u="sng" dirty="0">
                <a:solidFill>
                  <a:srgbClr val="FF0000"/>
                </a:solidFill>
              </a:rPr>
              <a:t>SVE DO TRENUTKA OBJAVE KONAČNIH REZULTATA LJESTVICA PORETKA  - STANJE SE SMATRA PRIVREMENIM</a:t>
            </a:r>
          </a:p>
          <a:p>
            <a:r>
              <a:rPr lang="hr-HR" u="sng" dirty="0">
                <a:solidFill>
                  <a:srgbClr val="FF0000"/>
                </a:solidFill>
                <a:highlight>
                  <a:srgbClr val="FFFF00"/>
                </a:highlight>
              </a:rPr>
              <a:t>Važno: kandidati koji su temeljem propisane dokumentacije ostvarili određeno pravo na dodatne bodove – DUŽNI SU DONIJETI dokumentaciju u srednju školu ( pri upisu)</a:t>
            </a:r>
          </a:p>
          <a:p>
            <a:endParaRPr lang="hr-HR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71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6FAB54-59C6-49A6-B519-BE7F90813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77500" lnSpcReduction="2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 	</a:t>
            </a:r>
            <a:r>
              <a:rPr lang="hr-HR" b="1" dirty="0">
                <a:solidFill>
                  <a:srgbClr val="FF0000"/>
                </a:solidFill>
                <a:highlight>
                  <a:srgbClr val="00FFFF"/>
                </a:highlight>
              </a:rPr>
              <a:t>NOVO: IZMJENE I DOPUNE PRAVILNIKA:</a:t>
            </a:r>
          </a:p>
          <a:p>
            <a:r>
              <a:rPr lang="hr-HR" dirty="0"/>
              <a:t>Ovisno o tome što je propisano za određeni program obrazovanja, kandidat koji se upisuje u programe za koje </a:t>
            </a:r>
            <a:r>
              <a:rPr lang="hr-HR" dirty="0">
                <a:highlight>
                  <a:srgbClr val="FFFF00"/>
                </a:highlight>
              </a:rPr>
              <a:t>je posebnim propisima i mjerilima određeno obvezno utvrđivanje </a:t>
            </a:r>
            <a:r>
              <a:rPr lang="hr-HR" dirty="0">
                <a:solidFill>
                  <a:srgbClr val="FF0000"/>
                </a:solidFill>
                <a:highlight>
                  <a:srgbClr val="FFFF00"/>
                </a:highlight>
              </a:rPr>
              <a:t>zdravstvene sposobnosti</a:t>
            </a:r>
            <a:r>
              <a:rPr lang="hr-HR" dirty="0"/>
              <a:t>, pri upisu u program obvezno dostavlja potvrdu nadležnoga školskog liječnika o zdravstvenoj sposobnosti kandidata za propisani program ili liječničku svjedodžbu medicine rada.</a:t>
            </a:r>
          </a:p>
          <a:p>
            <a:r>
              <a:rPr lang="hr-HR" dirty="0"/>
              <a:t>Iznimno, kandidat koji u trenutku upisa nije u mogućnosti dostaviti </a:t>
            </a:r>
            <a:r>
              <a:rPr lang="hr-HR" dirty="0">
                <a:highlight>
                  <a:srgbClr val="FFFF00"/>
                </a:highlight>
              </a:rPr>
              <a:t>liječničku svjedodžbu medicine rada,</a:t>
            </a:r>
            <a:r>
              <a:rPr lang="hr-HR" dirty="0"/>
              <a:t> pri upisu dostavlja potvrdu obiteljskog liječnika, a liječničku svjedodžbu medicine rada dostavlja školi </a:t>
            </a:r>
            <a:r>
              <a:rPr lang="hr-HR" b="1" dirty="0">
                <a:solidFill>
                  <a:srgbClr val="FF0000"/>
                </a:solidFill>
              </a:rPr>
              <a:t>najkasnije do kraja prvoga polugodišta </a:t>
            </a:r>
            <a:r>
              <a:rPr lang="hr-HR" dirty="0"/>
              <a:t>prvoga razreda.</a:t>
            </a:r>
          </a:p>
          <a:p>
            <a:r>
              <a:rPr lang="hr-HR" dirty="0"/>
              <a:t>Kandidat koji upisuje program obrazovanja za vezane obrte dužan je</a:t>
            </a:r>
            <a:r>
              <a:rPr lang="hr-HR" b="1" dirty="0">
                <a:solidFill>
                  <a:srgbClr val="FF0000"/>
                </a:solidFill>
              </a:rPr>
              <a:t>, pri upisu ili najkasnije do kraja prvog polugodišta</a:t>
            </a:r>
            <a:r>
              <a:rPr lang="hr-HR" dirty="0"/>
              <a:t> prvog razreda, dostaviti školi </a:t>
            </a:r>
            <a:r>
              <a:rPr lang="hr-HR" dirty="0">
                <a:highlight>
                  <a:srgbClr val="FFFF00"/>
                </a:highlight>
              </a:rPr>
              <a:t>liječničku svjedodžbu medicine rada i sklopljen ugovor o naukovanju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1550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fontScale="925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PODNOŠENJE PRIGOVORA</a:t>
            </a:r>
          </a:p>
          <a:p>
            <a:r>
              <a:rPr lang="hr-HR" dirty="0"/>
              <a:t>ZA NETOČNO UNESENE OCJENE ILI OSOBNE PODATKE – </a:t>
            </a:r>
            <a:r>
              <a:rPr lang="hr-HR" b="1" dirty="0"/>
              <a:t>ODMAH OBAVIJESTITI RAZREDNIKA</a:t>
            </a:r>
          </a:p>
          <a:p>
            <a:r>
              <a:rPr lang="hr-HR" dirty="0"/>
              <a:t>U SUČAJU NEPRAVILNOSTI U OCJENJIVANJU ISPITA SPOSOBNOSTI I DAROVITOSTI – </a:t>
            </a:r>
            <a:r>
              <a:rPr lang="hr-HR" b="1" dirty="0"/>
              <a:t>ŽURNO  KONTAKTIRATI SREDNJU ŠKOLU KOJE JE ISPIT PROVELA</a:t>
            </a:r>
          </a:p>
          <a:p>
            <a:r>
              <a:rPr lang="hr-HR" dirty="0"/>
              <a:t>UKOLIKO SE NE ISPRAVE NETOČNO PODATCI – MOGUĆNOST PODNOŠENJA PRIGOVORA PUTEM „</a:t>
            </a:r>
            <a:r>
              <a:rPr lang="hr-HR" i="1" dirty="0">
                <a:solidFill>
                  <a:srgbClr val="00B050"/>
                </a:solidFill>
              </a:rPr>
              <a:t>OBRASCA ZA PRIGOVOR</a:t>
            </a:r>
            <a:r>
              <a:rPr lang="hr-HR" i="1" dirty="0"/>
              <a:t>”</a:t>
            </a:r>
            <a:r>
              <a:rPr lang="hr-HR" dirty="0"/>
              <a:t> NA MREŽNOJ STRANICI: WWW.UPISI.HR</a:t>
            </a:r>
          </a:p>
        </p:txBody>
      </p:sp>
    </p:spTree>
    <p:extLst>
      <p:ext uri="{BB962C8B-B14F-4D97-AF65-F5344CB8AC3E}">
        <p14:creationId xmlns:p14="http://schemas.microsoft.com/office/powerpoint/2010/main" val="1518512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hr-HR" sz="4100" b="1" u="sng" dirty="0">
                <a:solidFill>
                  <a:srgbClr val="00B050"/>
                </a:solidFill>
              </a:rPr>
              <a:t>KALENDAR</a:t>
            </a:r>
          </a:p>
          <a:p>
            <a:r>
              <a:rPr lang="hr-HR" dirty="0">
                <a:solidFill>
                  <a:srgbClr val="FF0000"/>
                </a:solidFill>
              </a:rPr>
              <a:t>25.5</a:t>
            </a:r>
            <a:r>
              <a:rPr lang="hr-HR" dirty="0"/>
              <a:t>. - POČETAK PRIJAVA KANDIDATA U SUSTAV</a:t>
            </a:r>
          </a:p>
          <a:p>
            <a:r>
              <a:rPr lang="hr-HR" b="1" u="sng" dirty="0">
                <a:solidFill>
                  <a:srgbClr val="FF0000"/>
                </a:solidFill>
                <a:highlight>
                  <a:srgbClr val="FFFF00"/>
                </a:highlight>
              </a:rPr>
              <a:t>26.6.</a:t>
            </a:r>
            <a:r>
              <a:rPr lang="hr-HR" b="1" u="sng" dirty="0">
                <a:highlight>
                  <a:srgbClr val="FFFF00"/>
                </a:highlight>
              </a:rPr>
              <a:t> – PRIJAVA OBRAZOVNIH PROGRAMA</a:t>
            </a:r>
          </a:p>
          <a:p>
            <a:r>
              <a:rPr lang="hr-HR" dirty="0">
                <a:solidFill>
                  <a:srgbClr val="C00000"/>
                </a:solidFill>
              </a:rPr>
              <a:t>3.7. – 6.7</a:t>
            </a:r>
            <a:r>
              <a:rPr lang="hr-HR" dirty="0"/>
              <a:t>. – KRAJ PROVOĐENJA DODATNIH ISPITA I PROVJERA I UNOS REZULTATA</a:t>
            </a:r>
          </a:p>
          <a:p>
            <a:r>
              <a:rPr lang="hr-HR" dirty="0">
                <a:solidFill>
                  <a:srgbClr val="C00000"/>
                </a:solidFill>
                <a:highlight>
                  <a:srgbClr val="FFFF00"/>
                </a:highlight>
              </a:rPr>
              <a:t>26.6. </a:t>
            </a:r>
            <a:r>
              <a:rPr lang="hr-HR" dirty="0">
                <a:highlight>
                  <a:srgbClr val="FFFF00"/>
                </a:highlight>
              </a:rPr>
              <a:t>– ROK ZA DOSTAVU DOKUMENTACIJE REDOVNIH UČENIKA</a:t>
            </a:r>
          </a:p>
          <a:p>
            <a:r>
              <a:rPr lang="hr-HR" dirty="0">
                <a:solidFill>
                  <a:srgbClr val="C00000"/>
                </a:solidFill>
              </a:rPr>
              <a:t>7.7. </a:t>
            </a:r>
            <a:r>
              <a:rPr lang="hr-HR" dirty="0"/>
              <a:t>– ZAVRŠETAK PRIGOVORA NA UNESENE OSOBNE PODATKE, OCJENE, NATJECANJA, REZULTATE DODATNIH PROVJERA I PODATAKA NA TEMELJU KOJIH SE OSTVARUJU PRAVA ZA UPIS</a:t>
            </a:r>
          </a:p>
          <a:p>
            <a:r>
              <a:rPr lang="hr-HR" dirty="0"/>
              <a:t>ZAVRŠETAK UNOSA REZULTATA S POPRAVNIH ISPITA</a:t>
            </a:r>
          </a:p>
          <a:p>
            <a:r>
              <a:rPr lang="hr-HR" dirty="0"/>
              <a:t>BRISANJE S LISTA KANDIDATA KOJI NISU ZADOVOLJILI PREDUVJETE</a:t>
            </a:r>
          </a:p>
          <a:p>
            <a:r>
              <a:rPr lang="hr-HR" b="1" dirty="0">
                <a:solidFill>
                  <a:srgbClr val="FF0000"/>
                </a:solidFill>
                <a:highlight>
                  <a:srgbClr val="FFFF00"/>
                </a:highlight>
              </a:rPr>
              <a:t>10.7.</a:t>
            </a:r>
            <a:r>
              <a:rPr lang="hr-HR" b="1" dirty="0">
                <a:highlight>
                  <a:srgbClr val="FFFF00"/>
                </a:highlight>
              </a:rPr>
              <a:t> (utorak) – ZAKLJUČAVANJE </a:t>
            </a:r>
            <a:r>
              <a:rPr lang="hr-HR" b="1" dirty="0"/>
              <a:t>ODABIRA OBRAZOVNIH PROGRAMA I POČETAK </a:t>
            </a:r>
            <a:r>
              <a:rPr lang="hr-HR" b="1" dirty="0">
                <a:solidFill>
                  <a:srgbClr val="00B050"/>
                </a:solidFill>
              </a:rPr>
              <a:t>ISPISA PRIJAVNICA</a:t>
            </a:r>
          </a:p>
          <a:p>
            <a:r>
              <a:rPr lang="hr-HR" b="1" dirty="0">
                <a:solidFill>
                  <a:srgbClr val="00B050"/>
                </a:solidFill>
                <a:highlight>
                  <a:srgbClr val="FFFF00"/>
                </a:highlight>
              </a:rPr>
              <a:t>11.7. – 13,00 sati</a:t>
            </a:r>
            <a:r>
              <a:rPr lang="hr-HR" b="1" dirty="0">
                <a:solidFill>
                  <a:srgbClr val="FF0000"/>
                </a:solidFill>
                <a:highlight>
                  <a:srgbClr val="FFFF00"/>
                </a:highlight>
              </a:rPr>
              <a:t> – RAZREDNICI ( 8.R) ĆE POZVATI RODITELJE I UČENIKE ZA ISPIS PRIJAVNICA</a:t>
            </a:r>
          </a:p>
          <a:p>
            <a:r>
              <a:rPr lang="hr-HR" b="1" dirty="0">
                <a:solidFill>
                  <a:srgbClr val="FF0000"/>
                </a:solidFill>
              </a:rPr>
              <a:t>12.7. – KRAJ POTPISIVANJA PRIJAVNICA –</a:t>
            </a:r>
          </a:p>
          <a:p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55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lvl="0">
              <a:buClr>
                <a:srgbClr val="F07F09"/>
              </a:buClr>
            </a:pPr>
            <a:r>
              <a:rPr lang="hr-HR" sz="3800" b="1" u="sng" dirty="0">
                <a:solidFill>
                  <a:srgbClr val="C00000"/>
                </a:solidFill>
                <a:highlight>
                  <a:srgbClr val="FFFF00"/>
                </a:highlight>
              </a:rPr>
              <a:t>13.7. – OBJAVA KONAČNIH LJESTVICA PORETKA</a:t>
            </a:r>
          </a:p>
          <a:p>
            <a:r>
              <a:rPr lang="hr-HR" dirty="0">
                <a:solidFill>
                  <a:srgbClr val="C00000"/>
                </a:solidFill>
              </a:rPr>
              <a:t>13.-19.7. </a:t>
            </a:r>
            <a:r>
              <a:rPr lang="hr-HR" dirty="0"/>
              <a:t>Dostava dokumenata za upis u određeni program obrazovanja ( potvrde školske medicine, liječnička svjedodžba medicine rada, ugovor o naukovanju učenika i ostali dokumenti kojima su ostvarena dodatna prava za upis srednje škole ( </a:t>
            </a:r>
            <a:r>
              <a:rPr lang="hr-HR" dirty="0">
                <a:solidFill>
                  <a:srgbClr val="FF0000"/>
                </a:solidFill>
              </a:rPr>
              <a:t>UČENICI sami ispisuju sa stranice </a:t>
            </a:r>
            <a:r>
              <a:rPr lang="hr-HR" dirty="0">
                <a:hlinkClick r:id="rId2"/>
              </a:rPr>
              <a:t>www.upisi.hr</a:t>
            </a:r>
            <a:r>
              <a:rPr lang="hr-HR" dirty="0"/>
              <a:t>. ) Kada se prijave sa svojim korisničkim podatcima i PIN-om, ZAJEDNO sa svojim roditeljima i dostavljaju potpisane obrasce ( </a:t>
            </a:r>
            <a:r>
              <a:rPr lang="hr-HR" b="1" dirty="0">
                <a:solidFill>
                  <a:srgbClr val="C00000"/>
                </a:solidFill>
              </a:rPr>
              <a:t>upisnicu</a:t>
            </a:r>
            <a:r>
              <a:rPr lang="hr-HR" dirty="0"/>
              <a:t>) </a:t>
            </a:r>
            <a:r>
              <a:rPr lang="hr-HR" dirty="0">
                <a:solidFill>
                  <a:srgbClr val="00B050"/>
                </a:solidFill>
              </a:rPr>
              <a:t>u 1. razred srednje škole u koju se učenik upisao / samo RODITELJ /</a:t>
            </a:r>
          </a:p>
          <a:p>
            <a:r>
              <a:rPr lang="hr-HR" dirty="0">
                <a:solidFill>
                  <a:srgbClr val="00B050"/>
                </a:solidFill>
              </a:rPr>
              <a:t>( </a:t>
            </a:r>
            <a:r>
              <a:rPr lang="hr-HR" dirty="0">
                <a:solidFill>
                  <a:srgbClr val="FF0000"/>
                </a:solidFill>
              </a:rPr>
              <a:t>informirati se sa stranica SŠ jer nemaju svi isto</a:t>
            </a:r>
            <a:r>
              <a:rPr lang="hr-HR" dirty="0">
                <a:solidFill>
                  <a:srgbClr val="00B050"/>
                </a:solidFill>
              </a:rPr>
              <a:t>)</a:t>
            </a:r>
          </a:p>
          <a:p>
            <a:r>
              <a:rPr lang="hr-HR" dirty="0">
                <a:solidFill>
                  <a:srgbClr val="C00000"/>
                </a:solidFill>
              </a:rPr>
              <a:t>21. 7</a:t>
            </a:r>
            <a:r>
              <a:rPr lang="hr-HR" dirty="0"/>
              <a:t>. – objava slobodnih mjesta za jesenski rok</a:t>
            </a:r>
          </a:p>
        </p:txBody>
      </p:sp>
    </p:spTree>
    <p:extLst>
      <p:ext uri="{BB962C8B-B14F-4D97-AF65-F5344CB8AC3E}">
        <p14:creationId xmlns:p14="http://schemas.microsoft.com/office/powerpoint/2010/main" val="347930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B9F9E83-2E73-4CC7-910E-682AEA79E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FF0000"/>
                </a:solidFill>
                <a:highlight>
                  <a:srgbClr val="FFFF00"/>
                </a:highlight>
              </a:rPr>
              <a:t>UČESTALI PROBLEMI?</a:t>
            </a:r>
          </a:p>
          <a:p>
            <a:r>
              <a:rPr lang="hr-HR" dirty="0"/>
              <a:t>Učenici i roditelji ne razumiju u potpunosti postupak prijava, otežano slijede upute, ne prate rokove</a:t>
            </a:r>
          </a:p>
          <a:p>
            <a:r>
              <a:rPr lang="hr-HR" dirty="0"/>
              <a:t>Ne raspolažu računalima i nemaju pristup internetu</a:t>
            </a:r>
          </a:p>
          <a:p>
            <a:r>
              <a:rPr lang="hr-HR" dirty="0"/>
              <a:t>Informatički su nepismeni</a:t>
            </a:r>
          </a:p>
          <a:p>
            <a:r>
              <a:rPr lang="hr-HR" dirty="0"/>
              <a:t>Kao prvi prioritet biraju obrazovni program prvi na listi preporuka</a:t>
            </a:r>
          </a:p>
          <a:p>
            <a:r>
              <a:rPr lang="hr-HR" dirty="0"/>
              <a:t>Prebacuju odgovornost na škole</a:t>
            </a:r>
          </a:p>
          <a:p>
            <a:r>
              <a:rPr lang="hr-HR" dirty="0"/>
              <a:t>Naša iskustva? VAŽNO!</a:t>
            </a:r>
          </a:p>
        </p:txBody>
      </p:sp>
    </p:spTree>
    <p:extLst>
      <p:ext uri="{BB962C8B-B14F-4D97-AF65-F5344CB8AC3E}">
        <p14:creationId xmlns:p14="http://schemas.microsoft.com/office/powerpoint/2010/main" val="150208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u="sng" dirty="0">
                <a:solidFill>
                  <a:srgbClr val="FF0000"/>
                </a:solidFill>
                <a:highlight>
                  <a:srgbClr val="00FFFF"/>
                </a:highlight>
              </a:rPr>
              <a:t>1. ZAJEDNIČKI ELEMENT</a:t>
            </a:r>
          </a:p>
          <a:p>
            <a:r>
              <a:rPr lang="hr-HR" dirty="0"/>
              <a:t>ZA UPIS U GIMNAZIJSKE PROGRAME I STRUKOVNE PROGRAME U TRAJANJU OD NAJMANJE </a:t>
            </a:r>
            <a:r>
              <a:rPr lang="hr-HR" dirty="0">
                <a:solidFill>
                  <a:srgbClr val="00B050"/>
                </a:solidFill>
              </a:rPr>
              <a:t>ČETIRI</a:t>
            </a:r>
            <a:r>
              <a:rPr lang="hr-HR" dirty="0"/>
              <a:t> GODINE VREDNUJE SE 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chemeClr val="accent3"/>
                </a:solidFill>
              </a:rPr>
              <a:t>PROSJEK SVIH ZAKLJUČNIH OCJENA SVIH NASTAVNIH PREDMETA NA DVIJE DECIMALE U </a:t>
            </a:r>
            <a:r>
              <a:rPr lang="hr-HR" dirty="0">
                <a:solidFill>
                  <a:srgbClr val="FF0000"/>
                </a:solidFill>
              </a:rPr>
              <a:t>POSLJEDNJE  </a:t>
            </a:r>
            <a:r>
              <a:rPr lang="hr-HR" b="1" u="sng" dirty="0">
                <a:solidFill>
                  <a:srgbClr val="FF0000"/>
                </a:solidFill>
              </a:rPr>
              <a:t>ČETRI RAZREDA </a:t>
            </a:r>
            <a:r>
              <a:rPr lang="hr-HR" dirty="0">
                <a:solidFill>
                  <a:srgbClr val="FF0000"/>
                </a:solidFill>
              </a:rPr>
              <a:t>OSNOVNOG OBRAZOVANJA ( 20 bodova)</a:t>
            </a:r>
            <a:r>
              <a:rPr lang="hr-HR" dirty="0">
                <a:solidFill>
                  <a:schemeClr val="accent3"/>
                </a:solidFill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rgbClr val="002060"/>
                </a:solidFill>
              </a:rPr>
              <a:t> ZAKLJUČNE OCJENE  IZ NASTAVNIH PREDMETA IZ </a:t>
            </a:r>
            <a:r>
              <a:rPr lang="hr-HR" dirty="0">
                <a:solidFill>
                  <a:srgbClr val="FF0000"/>
                </a:solidFill>
              </a:rPr>
              <a:t>POSLJEDNJA DVA RAZREDA OSNOVNOG OBRAZOVANJA</a:t>
            </a:r>
            <a:r>
              <a:rPr lang="hr-HR" dirty="0">
                <a:solidFill>
                  <a:srgbClr val="002060"/>
                </a:solidFill>
              </a:rPr>
              <a:t>: HRVATSKI JEZIK, MATEMATIKA I PRVI STRANI JEZIK (30 BODOVA)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chemeClr val="accent3"/>
                </a:solidFill>
              </a:rPr>
              <a:t>TRIJU NASTAVNIH PREDMETA VAŽNIH ZA NASTAVAK OBRAZOVANJA </a:t>
            </a:r>
            <a:r>
              <a:rPr lang="hr-HR" dirty="0">
                <a:solidFill>
                  <a:srgbClr val="FF0000"/>
                </a:solidFill>
              </a:rPr>
              <a:t>IZ POSLJEDNJA DVA RAZREDA OSNOVNOG OBRAZOVANJA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rgbClr val="FF0000"/>
                </a:solidFill>
              </a:rPr>
              <a:t>( jedan samostalno određuje srednja škola)</a:t>
            </a:r>
          </a:p>
          <a:p>
            <a:r>
              <a:rPr lang="hr-HR" dirty="0"/>
              <a:t>= </a:t>
            </a:r>
            <a:r>
              <a:rPr lang="hr-HR" b="1" dirty="0"/>
              <a:t>80 BODOVA</a:t>
            </a:r>
          </a:p>
        </p:txBody>
      </p:sp>
    </p:spTree>
    <p:extLst>
      <p:ext uri="{BB962C8B-B14F-4D97-AF65-F5344CB8AC3E}">
        <p14:creationId xmlns:p14="http://schemas.microsoft.com/office/powerpoint/2010/main" val="396281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592059"/>
              </p:ext>
            </p:extLst>
          </p:nvPr>
        </p:nvGraphicFramePr>
        <p:xfrm>
          <a:off x="539552" y="626194"/>
          <a:ext cx="818356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3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6858">
                <a:tc>
                  <a:txBody>
                    <a:bodyPr/>
                    <a:lstStyle/>
                    <a:p>
                      <a:r>
                        <a:rPr lang="hr-HR" dirty="0"/>
                        <a:t>ELEMENT</a:t>
                      </a:r>
                    </a:p>
                    <a:p>
                      <a:r>
                        <a:rPr lang="hr-HR" dirty="0"/>
                        <a:t>VREDNOVANJA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5.RAZ.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6.RAZ.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7.RAZ.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8.RAZ.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UKUPNO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58">
                <a:tc>
                  <a:txBody>
                    <a:bodyPr/>
                    <a:lstStyle/>
                    <a:p>
                      <a:r>
                        <a:rPr lang="hr-HR" b="1" dirty="0"/>
                        <a:t>PROSJEK OCJENA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5,00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/>
                        <a:t>20 bod.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58">
                <a:tc>
                  <a:txBody>
                    <a:bodyPr/>
                    <a:lstStyle/>
                    <a:p>
                      <a:r>
                        <a:rPr lang="hr-HR" dirty="0" err="1"/>
                        <a:t>HRV.JEZIK</a:t>
                      </a:r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  <a:r>
                        <a:rPr lang="hr-HR" baseline="0" dirty="0"/>
                        <a:t> bod.</a:t>
                      </a:r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58">
                <a:tc>
                  <a:txBody>
                    <a:bodyPr/>
                    <a:lstStyle/>
                    <a:p>
                      <a:r>
                        <a:rPr lang="hr-HR" dirty="0"/>
                        <a:t>MATEM.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 bod.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858">
                <a:tc>
                  <a:txBody>
                    <a:bodyPr/>
                    <a:lstStyle/>
                    <a:p>
                      <a:r>
                        <a:rPr lang="hr-HR" dirty="0"/>
                        <a:t>PRVI STR.</a:t>
                      </a:r>
                    </a:p>
                    <a:p>
                      <a:r>
                        <a:rPr lang="hr-HR" dirty="0"/>
                        <a:t>JEZIK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 bod.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58">
                <a:tc>
                  <a:txBody>
                    <a:bodyPr/>
                    <a:lstStyle/>
                    <a:p>
                      <a:r>
                        <a:rPr lang="hr-HR" dirty="0"/>
                        <a:t>povijest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geografija</a:t>
                      </a:r>
                    </a:p>
                    <a:p>
                      <a:r>
                        <a:rPr lang="hr-HR" sz="1600" dirty="0"/>
                        <a:t>(</a:t>
                      </a:r>
                      <a:r>
                        <a:rPr lang="hr-HR" sz="1600" dirty="0" err="1"/>
                        <a:t>samost.određuje</a:t>
                      </a:r>
                      <a:r>
                        <a:rPr lang="hr-HR" sz="1600" dirty="0"/>
                        <a:t> </a:t>
                      </a:r>
                      <a:r>
                        <a:rPr lang="hr-HR" sz="1600" dirty="0" err="1"/>
                        <a:t>sr.škola</a:t>
                      </a:r>
                      <a:r>
                        <a:rPr lang="hr-HR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5,00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5,00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5,00</a:t>
                      </a:r>
                    </a:p>
                    <a:p>
                      <a:endParaRPr lang="hr-HR" dirty="0"/>
                    </a:p>
                    <a:p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  <a:r>
                        <a:rPr lang="hr-HR" baseline="0" dirty="0"/>
                        <a:t> bod.</a:t>
                      </a:r>
                    </a:p>
                    <a:p>
                      <a:endParaRPr lang="hr-HR" baseline="0" dirty="0"/>
                    </a:p>
                    <a:p>
                      <a:r>
                        <a:rPr lang="hr-HR" baseline="0" dirty="0"/>
                        <a:t>10 bod.</a:t>
                      </a:r>
                    </a:p>
                    <a:p>
                      <a:endParaRPr lang="hr-HR" baseline="0" dirty="0"/>
                    </a:p>
                    <a:p>
                      <a:r>
                        <a:rPr lang="hr-HR" baseline="0" dirty="0"/>
                        <a:t>10 bod.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58"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rgbClr val="FF0000"/>
                          </a:solidFill>
                        </a:rPr>
                        <a:t>UKUPNO: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1" dirty="0">
                          <a:solidFill>
                            <a:srgbClr val="FF0000"/>
                          </a:solidFill>
                        </a:rPr>
                        <a:t>80 BOD.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622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9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lnSpcReduction="1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ZA UPIS U STRUKOVNE PROGRAME </a:t>
            </a:r>
            <a:r>
              <a:rPr lang="hr-HR" dirty="0">
                <a:solidFill>
                  <a:srgbClr val="00B050"/>
                </a:solidFill>
              </a:rPr>
              <a:t>OBRAZOVANJA ZA VEZANE OBRTE OD NAJMANJE TRI GODINE UKLJUČUJE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 PROSJEKE SVIH ZAKLJUČNIH OCJENA SVIH NASTAVNIH PREDMETA NA DVIJE DECIMALE U </a:t>
            </a:r>
            <a:r>
              <a:rPr lang="hr-HR" dirty="0">
                <a:solidFill>
                  <a:srgbClr val="FF0000"/>
                </a:solidFill>
              </a:rPr>
              <a:t>POSLJEDNJA ČETRI RAZREDA OSNOVNOG OBRAZOVANJA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ZAKLJUČNE OCJENE U POSLJEDNJA </a:t>
            </a:r>
            <a:r>
              <a:rPr lang="hr-HR" dirty="0">
                <a:solidFill>
                  <a:srgbClr val="FF0000"/>
                </a:solidFill>
              </a:rPr>
              <a:t>DVA RAZREDA OSNOVNOG OBRAZOVANJA </a:t>
            </a:r>
            <a:r>
              <a:rPr lang="hr-HR" dirty="0"/>
              <a:t>IZ NASTAVNIH PREDMETA HRVATSKI JEZIK, MATEMATIKA, PRVI STRANI JEZIK</a:t>
            </a:r>
          </a:p>
          <a:p>
            <a:r>
              <a:rPr lang="hr-HR" dirty="0"/>
              <a:t>= </a:t>
            </a:r>
            <a:r>
              <a:rPr lang="hr-HR" b="1" dirty="0">
                <a:solidFill>
                  <a:srgbClr val="FF0000"/>
                </a:solidFill>
              </a:rPr>
              <a:t>50 BODOVA</a:t>
            </a:r>
          </a:p>
        </p:txBody>
      </p:sp>
    </p:spTree>
    <p:extLst>
      <p:ext uri="{BB962C8B-B14F-4D97-AF65-F5344CB8AC3E}">
        <p14:creationId xmlns:p14="http://schemas.microsoft.com/office/powerpoint/2010/main" val="894561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STRUKOVNE PROGRAME U TRAJANJU MANJEM OD TRI GODINE</a:t>
            </a:r>
          </a:p>
          <a:p>
            <a:r>
              <a:rPr lang="hr-HR" dirty="0"/>
              <a:t>PROSJEKE SVIH ZAKLJUČNIH OCJENA SVIH NASTAVNIH PREDMETA NA DVIJE DECIMALE U POSLJEDNJA ČETRI RAZREDNA OSNOVNOG OBRAZOVANJA</a:t>
            </a:r>
          </a:p>
          <a:p>
            <a:r>
              <a:rPr lang="hr-HR" dirty="0">
                <a:solidFill>
                  <a:srgbClr val="C00000"/>
                </a:solidFill>
              </a:rPr>
              <a:t>= </a:t>
            </a:r>
            <a:r>
              <a:rPr lang="hr-HR" b="1" dirty="0">
                <a:solidFill>
                  <a:srgbClr val="C00000"/>
                </a:solidFill>
              </a:rPr>
              <a:t>20 BODOVA</a:t>
            </a:r>
          </a:p>
        </p:txBody>
      </p:sp>
    </p:spTree>
    <p:extLst>
      <p:ext uri="{BB962C8B-B14F-4D97-AF65-F5344CB8AC3E}">
        <p14:creationId xmlns:p14="http://schemas.microsoft.com/office/powerpoint/2010/main" val="3000723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b="1" dirty="0">
                <a:solidFill>
                  <a:srgbClr val="C00000"/>
                </a:solidFill>
                <a:highlight>
                  <a:srgbClr val="00FFFF"/>
                </a:highlight>
              </a:rPr>
              <a:t>2. DODATNI ELEMENT</a:t>
            </a:r>
          </a:p>
          <a:p>
            <a:r>
              <a:rPr lang="hr-HR" dirty="0">
                <a:solidFill>
                  <a:srgbClr val="00B050"/>
                </a:solidFill>
              </a:rPr>
              <a:t>SPOSOBNOST I DAROVITOST KANDIDATA</a:t>
            </a:r>
            <a:r>
              <a:rPr lang="hr-HR" dirty="0"/>
              <a:t>:</a:t>
            </a:r>
          </a:p>
          <a:p>
            <a:r>
              <a:rPr lang="hr-HR" dirty="0"/>
              <a:t>NA OSNOVU PROVJERE (ISPITIVANJA) POSEBNIH VJEŠTINA I SPOSOBNOSTI</a:t>
            </a:r>
          </a:p>
          <a:p>
            <a:r>
              <a:rPr lang="hr-HR" dirty="0"/>
              <a:t>NA OSNOVU POSTIGNUTIH REZULTATA U NATJECANJIMA U ZNANJU / samo državna natjecanja/ - izravan upis (1.,2.,3.mjesto)</a:t>
            </a:r>
          </a:p>
          <a:p>
            <a:r>
              <a:rPr lang="hr-HR" dirty="0"/>
              <a:t>NA OSNOVU POSTIGNUTIH REZULTATA NA NATJECANJIMA ŠKOLSKIH SPORTSKIH DRUŠTAVA ( ŠSD-1.mj.(3),2. (2), 3.(1 bod)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96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Clr>
                <a:srgbClr val="F07F09"/>
              </a:buClr>
              <a:buNone/>
            </a:pPr>
            <a:r>
              <a:rPr lang="hr-HR" sz="3000" b="1" u="sng" dirty="0">
                <a:solidFill>
                  <a:srgbClr val="C00000"/>
                </a:solidFill>
                <a:highlight>
                  <a:srgbClr val="00FFFF"/>
                </a:highlight>
              </a:rPr>
              <a:t>3. POSEBAN ELEMENT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srgbClr val="FF0000"/>
                </a:solidFill>
              </a:rPr>
              <a:t>KANDIDATIMA ĆE SE PRIZNATI OSVARIVANJE ISKLJUČIVO JEDNOG (NAJPOVOLJNIJEG) OD PRAVA ( BEZ OBZIRA MOGU LI OSTVARIVATI DVA ILI VIŠE PRAVA) I TO: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400" dirty="0">
                <a:solidFill>
                  <a:srgbClr val="4E8542"/>
                </a:solidFill>
              </a:rPr>
              <a:t>1. KANDIDATE SA ZDRAVSTVENIM TEŠKOĆAMA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400" dirty="0">
                <a:solidFill>
                  <a:prstClr val="black"/>
                </a:solidFill>
              </a:rPr>
              <a:t>2.  </a:t>
            </a:r>
            <a:r>
              <a:rPr lang="hr-HR" sz="2400" dirty="0">
                <a:solidFill>
                  <a:srgbClr val="4E8542"/>
                </a:solidFill>
              </a:rPr>
              <a:t>KANDIDATE KOJI ŽIVE U OTEŽANIM UVJETIMA OBRAZOVANJA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kandidat koji živi uz jednoga ili oba roditelja s dugotrajnom teškom bolesti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kandidat koji živi uz dugotrajno nezaposlena oba roditelja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kandidat koji živi uz samohranoga roditelja korisnika socijalne skrbi</a:t>
            </a:r>
          </a:p>
          <a:p>
            <a:pPr lvl="0">
              <a:buClr>
                <a:srgbClr val="F07F09"/>
              </a:buClr>
            </a:pPr>
            <a:r>
              <a:rPr lang="hr-HR" sz="2400" dirty="0">
                <a:solidFill>
                  <a:prstClr val="black"/>
                </a:solidFill>
              </a:rPr>
              <a:t>kandidat kojem je jedan roditelj preminuo 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400" dirty="0">
                <a:solidFill>
                  <a:prstClr val="black"/>
                </a:solidFill>
              </a:rPr>
              <a:t>3. </a:t>
            </a:r>
            <a:r>
              <a:rPr lang="hr-HR" sz="2400" dirty="0">
                <a:solidFill>
                  <a:schemeClr val="accent4"/>
                </a:solidFill>
              </a:rPr>
              <a:t>PRIPADNIKE ROMSKE NACIONALNE MANJINE OD 2013.-2020.GOD.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hr-HR" sz="2400" dirty="0">
                <a:solidFill>
                  <a:schemeClr val="accent4"/>
                </a:solidFill>
              </a:rPr>
              <a:t>4. KANDIDATA HRVATSKIH DRŽAVLJANA ČIJI SU RODITELJI DRŽAVNI SLUŽBENICI  KOJI SU PO SLUŽBENOJ DUŽNOSTI RH BILI UPUĆENI NA RAD U INOZEMSTVO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5906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1. KANDIDATIMA SA </a:t>
            </a:r>
            <a:r>
              <a:rPr lang="hr-HR" dirty="0">
                <a:solidFill>
                  <a:srgbClr val="FF0000"/>
                </a:solidFill>
              </a:rPr>
              <a:t>ZDRAVSTVENIM TEŠKOĆAMA</a:t>
            </a:r>
            <a:r>
              <a:rPr lang="hr-HR" dirty="0"/>
              <a:t> =</a:t>
            </a:r>
            <a:r>
              <a:rPr lang="hr-HR" dirty="0">
                <a:solidFill>
                  <a:srgbClr val="FF0000"/>
                </a:solidFill>
              </a:rPr>
              <a:t> 1 BOD </a:t>
            </a:r>
            <a:r>
              <a:rPr lang="hr-HR" dirty="0"/>
              <a:t>( STRUČNO MIŠLJENJE SLUŽBE ZA PROFESIONALNO USMJERAVANJE HRVATSKOG ZAVODA ZA ZAPOŠLJAVANJE + POTVRDE OBITELJSKOG LIJEČNIKA ILI LIJEČNIKA ŠK.MEDICINE)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kern="0" dirty="0">
                <a:solidFill>
                  <a:srgbClr val="1D538B"/>
                </a:solidFill>
              </a:rPr>
              <a:t>Kandidati sa zdravstvenim teškoćama su kandidati koji su prethodno obrazovanje završili po redovitome nastavnom planu i programu, a kojima su teška zdravstvena oštećenja ili kronične bolesti i/ili dulje liječenje </a:t>
            </a:r>
            <a:r>
              <a:rPr lang="hr-HR" kern="0" dirty="0">
                <a:solidFill>
                  <a:srgbClr val="FF0000"/>
                </a:solidFill>
              </a:rPr>
              <a:t>utjecale na postizanje rezultata tijekom prethodnog obrazovanja te značajno smanjuju mogućnost izbora srednjoškolskoga obrazovnog programa</a:t>
            </a:r>
            <a:r>
              <a:rPr lang="hr-HR" kern="0" dirty="0">
                <a:solidFill>
                  <a:srgbClr val="1D538B"/>
                </a:solidFill>
              </a:rPr>
              <a:t>. 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r>
              <a:rPr lang="hr-HR" u="sng" kern="0" dirty="0">
                <a:solidFill>
                  <a:srgbClr val="1D538B"/>
                </a:solidFill>
              </a:rPr>
              <a:t>Što valja donijeti? </a:t>
            </a:r>
            <a:r>
              <a:rPr lang="hr-HR" kern="0" dirty="0">
                <a:solidFill>
                  <a:srgbClr val="1D538B"/>
                </a:solidFill>
              </a:rPr>
              <a:t>-Potvrdu nadležnoga školskoga liječnika ili liječničku svjedodžbu medicine rada, koji su uvjet za upis u određeni program obrazovanja.</a:t>
            </a:r>
          </a:p>
          <a:p>
            <a:pPr marL="469900" lvl="0" indent="-469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Tx/>
              <a:buFont typeface="Wingdings" pitchFamily="2" charset="2"/>
              <a:buChar char="o"/>
            </a:pPr>
            <a:endParaRPr lang="hr-HR" kern="0" dirty="0">
              <a:solidFill>
                <a:srgbClr val="1D538B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957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5346</TotalTime>
  <Words>1881</Words>
  <Application>Microsoft Office PowerPoint</Application>
  <PresentationFormat>Prikaz na zaslonu (4:3)</PresentationFormat>
  <Paragraphs>172</Paragraphs>
  <Slides>25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9" baseType="lpstr">
      <vt:lpstr>Verdana</vt:lpstr>
      <vt:lpstr>Wingdings</vt:lpstr>
      <vt:lpstr>Wingdings 2</vt:lpstr>
      <vt:lpstr>Aspekt</vt:lpstr>
      <vt:lpstr>ELEMENTI I KRITERIJI ZA UPIS U SREDNJU ŠKOLU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I KRITERIJI ZA UPIS U SREDNJU ŠKOLU</dc:title>
  <dc:creator>Pedagog</dc:creator>
  <cp:lastModifiedBy>Goran Čanić</cp:lastModifiedBy>
  <cp:revision>145</cp:revision>
  <dcterms:created xsi:type="dcterms:W3CDTF">2013-05-03T08:07:48Z</dcterms:created>
  <dcterms:modified xsi:type="dcterms:W3CDTF">2017-05-31T06:58:01Z</dcterms:modified>
</cp:coreProperties>
</file>