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5" r:id="rId10"/>
    <p:sldId id="274" r:id="rId11"/>
    <p:sldId id="270" r:id="rId12"/>
    <p:sldId id="267" r:id="rId13"/>
    <p:sldId id="269" r:id="rId14"/>
    <p:sldId id="271" r:id="rId15"/>
    <p:sldId id="272" r:id="rId16"/>
    <p:sldId id="273" r:id="rId17"/>
    <p:sldId id="266" r:id="rId18"/>
    <p:sldId id="263" r:id="rId1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E7E7"/>
    <a:srgbClr val="1D538B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40" autoAdjust="0"/>
    <p:restoredTop sz="94684" autoAdjust="0"/>
  </p:normalViewPr>
  <p:slideViewPr>
    <p:cSldViewPr>
      <p:cViewPr>
        <p:scale>
          <a:sx n="66" d="100"/>
          <a:sy n="66" d="100"/>
        </p:scale>
        <p:origin x="-149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75DB90-6BF2-43DD-A4DD-E4DD1E7464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2322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85800" y="2278063"/>
            <a:ext cx="77724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 flipV="1">
            <a:off x="609600" y="6308725"/>
            <a:ext cx="7924800" cy="0"/>
          </a:xfrm>
          <a:prstGeom prst="line">
            <a:avLst/>
          </a:prstGeom>
          <a:noFill/>
          <a:ln w="3175">
            <a:solidFill>
              <a:srgbClr val="1D538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89188"/>
            <a:ext cx="7772400" cy="1471612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92863"/>
            <a:ext cx="28956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CA2B4-9E72-4190-844B-D7C7F1101F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8030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A673-B1FC-4E9A-BAE6-85659C94E2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180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1125538"/>
            <a:ext cx="2001837" cy="463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25538"/>
            <a:ext cx="5854700" cy="463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E7D55-3040-4493-93F5-7348C14D8DE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4750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95ACF-15CC-4102-808E-2F78DFC12E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6434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6BF75-5AB8-4ECD-85BF-A9D64A0313B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8488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FEA8F-E345-43E2-803B-602B6D621A0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4832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0ACAC-2A6C-4F56-AEA0-3CC06D8FE7D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1567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4A364-45E8-45F5-BA43-8DA6437C5AE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4063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B9C90-3891-462C-A30D-86665E63BD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7713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601BC-9D93-4469-92A4-83726771A86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9329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B1705-44DE-471D-95D7-E25D144AA29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9885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25538"/>
            <a:ext cx="80010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916113"/>
            <a:ext cx="8001000" cy="38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677988"/>
            <a:ext cx="7958138" cy="952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9688"/>
            <a:ext cx="28956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fld id="{2769FA64-5C71-43B8-856D-61FBC9D45C7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32" name="Picture 2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o"/>
        <a:defRPr sz="2800">
          <a:solidFill>
            <a:srgbClr val="1D538B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n"/>
        <a:defRPr sz="2600">
          <a:solidFill>
            <a:srgbClr val="1D538B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o"/>
        <a:defRPr sz="2300">
          <a:solidFill>
            <a:srgbClr val="1D538B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n"/>
        <a:defRPr sz="2000">
          <a:solidFill>
            <a:srgbClr val="1D538B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717032"/>
            <a:ext cx="7772400" cy="1471612"/>
          </a:xfrm>
        </p:spPr>
        <p:txBody>
          <a:bodyPr/>
          <a:lstStyle/>
          <a:p>
            <a:r>
              <a:rPr lang="hr-HR" dirty="0" smtClean="0"/>
              <a:t>Nacionalni informacijski sustav prijava i upisa u srednje škole –</a:t>
            </a:r>
            <a:br>
              <a:rPr lang="hr-HR" dirty="0" smtClean="0"/>
            </a:br>
            <a:r>
              <a:rPr lang="hr-HR" dirty="0" smtClean="0"/>
              <a:t>NISPUSŠ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CA2B4-9E72-4190-844B-D7C7F1101F05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  <p:sp>
        <p:nvSpPr>
          <p:cNvPr id="4" name="TextBox 3"/>
          <p:cNvSpPr txBox="1"/>
          <p:nvPr/>
        </p:nvSpPr>
        <p:spPr>
          <a:xfrm>
            <a:off x="3275856" y="5517232"/>
            <a:ext cx="2456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Vedran Mornar, FER</a:t>
            </a:r>
          </a:p>
          <a:p>
            <a:pPr algn="ctr"/>
            <a:r>
              <a:rPr lang="hr-HR" dirty="0">
                <a:solidFill>
                  <a:srgbClr val="1D538B"/>
                </a:solidFill>
              </a:rPr>
              <a:t>p</a:t>
            </a:r>
            <a:r>
              <a:rPr lang="hr-HR" dirty="0" smtClean="0">
                <a:solidFill>
                  <a:srgbClr val="1D538B"/>
                </a:solidFill>
              </a:rPr>
              <a:t>rosinac 2012</a:t>
            </a:r>
            <a:endParaRPr lang="hr-HR" dirty="0">
              <a:solidFill>
                <a:srgbClr val="1D53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30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60648"/>
            <a:ext cx="9143999" cy="639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161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Izrada rang - lista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694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Ivan Horvat – lista prioriteta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3099680"/>
              </p:ext>
            </p:extLst>
          </p:nvPr>
        </p:nvGraphicFramePr>
        <p:xfrm>
          <a:off x="179512" y="1888629"/>
          <a:ext cx="8856984" cy="4627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848872"/>
              </a:tblGrid>
              <a:tr h="771516">
                <a:tc>
                  <a:txBody>
                    <a:bodyPr/>
                    <a:lstStyle/>
                    <a:p>
                      <a:r>
                        <a:rPr lang="hr-HR" sz="2300" dirty="0" err="1" smtClean="0"/>
                        <a:t>Prio</a:t>
                      </a:r>
                      <a:r>
                        <a:rPr lang="hr-HR" sz="2300" dirty="0" smtClean="0"/>
                        <a:t>-</a:t>
                      </a:r>
                      <a:r>
                        <a:rPr lang="hr-HR" sz="2300" dirty="0" err="1" smtClean="0"/>
                        <a:t>ritet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Škola i program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1.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I. gimnazija,</a:t>
                      </a:r>
                      <a:r>
                        <a:rPr lang="hr-HR" sz="2300" baseline="0" dirty="0" smtClean="0"/>
                        <a:t> opća gimnazija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2.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II. gimnazija, opća gimnazija</a:t>
                      </a:r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3.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III.</a:t>
                      </a:r>
                      <a:r>
                        <a:rPr lang="hr-HR" sz="2300" baseline="0" dirty="0" smtClean="0"/>
                        <a:t> gimnazija, </a:t>
                      </a:r>
                      <a:r>
                        <a:rPr lang="hr-HR" sz="2300" dirty="0" smtClean="0"/>
                        <a:t>opća gimnazija</a:t>
                      </a:r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4.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I. gimnazija,</a:t>
                      </a:r>
                      <a:r>
                        <a:rPr lang="hr-HR" sz="2300" baseline="0" dirty="0" smtClean="0"/>
                        <a:t> prirodoslovno-matematička gimnazija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5.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II. gimnazija,</a:t>
                      </a:r>
                      <a:r>
                        <a:rPr lang="hr-HR" sz="2300" baseline="0" dirty="0" smtClean="0"/>
                        <a:t> prirodoslovno-matematička gimnazija</a:t>
                      </a:r>
                      <a:endParaRPr lang="hr-HR" sz="2300" dirty="0" smtClean="0"/>
                    </a:p>
                  </a:txBody>
                  <a:tcPr marL="71435" marR="71435" marT="42858" marB="42858"/>
                </a:tc>
              </a:tr>
              <a:tr h="372635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6.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III.</a:t>
                      </a:r>
                      <a:r>
                        <a:rPr lang="hr-HR" sz="2300" baseline="0" dirty="0" smtClean="0"/>
                        <a:t> gimnazija</a:t>
                      </a:r>
                      <a:r>
                        <a:rPr lang="hr-HR" sz="2300" dirty="0" smtClean="0"/>
                        <a:t>,</a:t>
                      </a:r>
                      <a:r>
                        <a:rPr lang="hr-HR" sz="2300" baseline="0" dirty="0" smtClean="0"/>
                        <a:t> prirodoslovno-matematička gimnazija</a:t>
                      </a:r>
                      <a:endParaRPr lang="hr-HR" sz="2300" dirty="0" smtClean="0"/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r>
                        <a:rPr lang="hr-HR" sz="2300" dirty="0" smtClean="0"/>
                        <a:t>7.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300" dirty="0" smtClean="0"/>
                        <a:t>….</a:t>
                      </a:r>
                      <a:endParaRPr lang="hr-HR" sz="2300" dirty="0"/>
                    </a:p>
                  </a:txBody>
                  <a:tcPr marL="71435" marR="71435" marT="42858" marB="42858"/>
                </a:tc>
              </a:tr>
              <a:tr h="428616">
                <a:tc>
                  <a:txBody>
                    <a:bodyPr/>
                    <a:lstStyle/>
                    <a:p>
                      <a:endParaRPr lang="hr-HR" sz="2300" dirty="0"/>
                    </a:p>
                  </a:txBody>
                  <a:tcPr marL="71435" marR="71435" marT="42858" marB="428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300" dirty="0"/>
                    </a:p>
                  </a:txBody>
                  <a:tcPr marL="71435" marR="71435" marT="42858" marB="4285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232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77" y="188640"/>
            <a:ext cx="8484212" cy="680294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cs typeface="+mj-cs"/>
                <a:sym typeface="Trebuchet MS" pitchFamily="1" charset="0"/>
              </a:rPr>
              <a:t>Plasmani po školama i programima</a:t>
            </a:r>
            <a:endParaRPr lang="hr-HR" dirty="0">
              <a:cs typeface="+mj-cs"/>
              <a:sym typeface="Trebuchet MS" pitchFamily="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C4BE68B-5E1F-43C9-A878-D3C12ED051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551355"/>
              </p:ext>
            </p:extLst>
          </p:nvPr>
        </p:nvGraphicFramePr>
        <p:xfrm>
          <a:off x="3064536" y="1821656"/>
          <a:ext cx="2623024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5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57,30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8095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57,15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109.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56,5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10926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56,43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21955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23844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51,12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12122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6879849"/>
              </p:ext>
            </p:extLst>
          </p:nvPr>
        </p:nvGraphicFramePr>
        <p:xfrm>
          <a:off x="5967846" y="1821656"/>
          <a:ext cx="2623025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6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105.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26374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57,63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2546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56,26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107.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55,7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55,49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33221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12345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8756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51,00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22354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50,62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8891988"/>
              </p:ext>
            </p:extLst>
          </p:nvPr>
        </p:nvGraphicFramePr>
        <p:xfrm>
          <a:off x="162467" y="1821656"/>
          <a:ext cx="2623024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5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12324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56,61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68.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54,5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7896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54,30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31567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54,20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50,00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2341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49,00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48,69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10123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47,33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sp>
        <p:nvSpPr>
          <p:cNvPr id="52402" name="TextBox 11"/>
          <p:cNvSpPr txBox="1">
            <a:spLocks noChangeArrowheads="1"/>
          </p:cNvSpPr>
          <p:nvPr/>
        </p:nvSpPr>
        <p:spPr bwMode="auto">
          <a:xfrm>
            <a:off x="179512" y="1199556"/>
            <a:ext cx="2311398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3" name="TextBox 12"/>
          <p:cNvSpPr txBox="1">
            <a:spLocks noChangeArrowheads="1"/>
          </p:cNvSpPr>
          <p:nvPr/>
        </p:nvSpPr>
        <p:spPr bwMode="auto">
          <a:xfrm>
            <a:off x="3131840" y="1218903"/>
            <a:ext cx="2396357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5" name="TextBox 15"/>
          <p:cNvSpPr txBox="1">
            <a:spLocks noChangeArrowheads="1"/>
          </p:cNvSpPr>
          <p:nvPr/>
        </p:nvSpPr>
        <p:spPr bwMode="auto">
          <a:xfrm>
            <a:off x="8702489" y="3562946"/>
            <a:ext cx="463135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b="1" dirty="0"/>
              <a:t>…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940152" y="1198962"/>
            <a:ext cx="2481316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40321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77" y="188640"/>
            <a:ext cx="8484212" cy="680294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cs typeface="+mj-cs"/>
                <a:sym typeface="Trebuchet MS" pitchFamily="1" charset="0"/>
              </a:rPr>
              <a:t>Plasmani po školama i programima</a:t>
            </a:r>
            <a:endParaRPr lang="hr-HR" dirty="0">
              <a:cs typeface="+mj-cs"/>
              <a:sym typeface="Trebuchet MS" pitchFamily="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C4BE68B-5E1F-43C9-A878-D3C12ED051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0604474"/>
              </p:ext>
            </p:extLst>
          </p:nvPr>
        </p:nvGraphicFramePr>
        <p:xfrm>
          <a:off x="3064536" y="1821656"/>
          <a:ext cx="2623024" cy="48229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5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57,30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8095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57,15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10926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56,43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21955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149.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23844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51,12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150.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12122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69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2345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50,88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1863508"/>
              </p:ext>
            </p:extLst>
          </p:nvPr>
        </p:nvGraphicFramePr>
        <p:xfrm>
          <a:off x="5967846" y="1821656"/>
          <a:ext cx="2623025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6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105.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26374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57,63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2546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56,26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55,49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33221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199.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12345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200.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8756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51,00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22354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50,62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9551993"/>
              </p:ext>
            </p:extLst>
          </p:nvPr>
        </p:nvGraphicFramePr>
        <p:xfrm>
          <a:off x="162467" y="1821656"/>
          <a:ext cx="2623024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5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12324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56,61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68.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54,5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7896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54,30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31567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54,20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50,00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2341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49,00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48,69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10123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47,33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sp>
        <p:nvSpPr>
          <p:cNvPr id="52402" name="TextBox 11"/>
          <p:cNvSpPr txBox="1">
            <a:spLocks noChangeArrowheads="1"/>
          </p:cNvSpPr>
          <p:nvPr/>
        </p:nvSpPr>
        <p:spPr bwMode="auto">
          <a:xfrm>
            <a:off x="179512" y="1199556"/>
            <a:ext cx="2311398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3" name="TextBox 12"/>
          <p:cNvSpPr txBox="1">
            <a:spLocks noChangeArrowheads="1"/>
          </p:cNvSpPr>
          <p:nvPr/>
        </p:nvSpPr>
        <p:spPr bwMode="auto">
          <a:xfrm>
            <a:off x="3131840" y="1218903"/>
            <a:ext cx="2396357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5" name="TextBox 15"/>
          <p:cNvSpPr txBox="1">
            <a:spLocks noChangeArrowheads="1"/>
          </p:cNvSpPr>
          <p:nvPr/>
        </p:nvSpPr>
        <p:spPr bwMode="auto">
          <a:xfrm>
            <a:off x="8702489" y="3562946"/>
            <a:ext cx="463135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b="1" dirty="0"/>
              <a:t>…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940152" y="1198962"/>
            <a:ext cx="2481316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" name="Down Arrow 4"/>
          <p:cNvSpPr/>
          <p:nvPr/>
        </p:nvSpPr>
        <p:spPr>
          <a:xfrm flipV="1">
            <a:off x="3563888" y="3598020"/>
            <a:ext cx="576064" cy="2999332"/>
          </a:xfrm>
          <a:prstGeom prst="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Down Arrow 12"/>
          <p:cNvSpPr/>
          <p:nvPr/>
        </p:nvSpPr>
        <p:spPr>
          <a:xfrm flipV="1">
            <a:off x="6444208" y="3598020"/>
            <a:ext cx="576064" cy="2999332"/>
          </a:xfrm>
          <a:prstGeom prst="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90323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77" y="188640"/>
            <a:ext cx="8484212" cy="680294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cs typeface="+mj-cs"/>
                <a:sym typeface="Trebuchet MS" pitchFamily="1" charset="0"/>
              </a:rPr>
              <a:t>Plasmani po školama i programima</a:t>
            </a:r>
            <a:endParaRPr lang="hr-HR" dirty="0">
              <a:cs typeface="+mj-cs"/>
              <a:sym typeface="Trebuchet MS" pitchFamily="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C4BE68B-5E1F-43C9-A878-D3C12ED051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8957217"/>
              </p:ext>
            </p:extLst>
          </p:nvPr>
        </p:nvGraphicFramePr>
        <p:xfrm>
          <a:off x="3064536" y="1821656"/>
          <a:ext cx="2623024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5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57,30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8095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57,15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109.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56,5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10926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56,43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21955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23844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51,12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12122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8513130"/>
              </p:ext>
            </p:extLst>
          </p:nvPr>
        </p:nvGraphicFramePr>
        <p:xfrm>
          <a:off x="5967846" y="1821656"/>
          <a:ext cx="2623025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6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105.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26374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57,63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2546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56,26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107.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55,7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55,49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33221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12345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8756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51,00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22354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50,62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9175741"/>
              </p:ext>
            </p:extLst>
          </p:nvPr>
        </p:nvGraphicFramePr>
        <p:xfrm>
          <a:off x="179512" y="1821656"/>
          <a:ext cx="2605979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0090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12324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56,61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r-HR" sz="1700" b="0" i="0" dirty="0" smtClean="0"/>
                        <a:t>6</a:t>
                      </a:r>
                      <a:r>
                        <a:rPr lang="hr-HR" sz="17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hr-HR" sz="17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35" marR="71435" marT="42865" marB="42865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0" i="0" dirty="0" smtClean="0"/>
                        <a:t>2657</a:t>
                      </a:r>
                      <a:endParaRPr lang="hr-HR" sz="1700" b="0" i="0" dirty="0"/>
                    </a:p>
                  </a:txBody>
                  <a:tcPr marL="71435" marR="71435" marT="42865" marB="42865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0" i="0" dirty="0" smtClean="0"/>
                        <a:t>54,5</a:t>
                      </a:r>
                      <a:endParaRPr lang="hr-HR" sz="1700" b="0" i="0" dirty="0"/>
                    </a:p>
                  </a:txBody>
                  <a:tcPr marL="71435" marR="71435" marT="42865" marB="42865">
                    <a:solidFill>
                      <a:srgbClr val="E7E7E7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7896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54,30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31567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54,20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50,00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2341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49,00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48,69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47,3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sp>
        <p:nvSpPr>
          <p:cNvPr id="52402" name="TextBox 11"/>
          <p:cNvSpPr txBox="1">
            <a:spLocks noChangeArrowheads="1"/>
          </p:cNvSpPr>
          <p:nvPr/>
        </p:nvSpPr>
        <p:spPr bwMode="auto">
          <a:xfrm>
            <a:off x="179512" y="1199556"/>
            <a:ext cx="2311398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3" name="TextBox 12"/>
          <p:cNvSpPr txBox="1">
            <a:spLocks noChangeArrowheads="1"/>
          </p:cNvSpPr>
          <p:nvPr/>
        </p:nvSpPr>
        <p:spPr bwMode="auto">
          <a:xfrm>
            <a:off x="3131840" y="1218903"/>
            <a:ext cx="2396357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5" name="TextBox 15"/>
          <p:cNvSpPr txBox="1">
            <a:spLocks noChangeArrowheads="1"/>
          </p:cNvSpPr>
          <p:nvPr/>
        </p:nvSpPr>
        <p:spPr bwMode="auto">
          <a:xfrm>
            <a:off x="8702489" y="3562946"/>
            <a:ext cx="463135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b="1" dirty="0"/>
              <a:t>…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940152" y="1198962"/>
            <a:ext cx="2481316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4967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77" y="188640"/>
            <a:ext cx="8484212" cy="680294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>
                <a:cs typeface="+mj-cs"/>
                <a:sym typeface="Trebuchet MS" pitchFamily="1" charset="0"/>
              </a:rPr>
              <a:t>Plasmani po školama i programima</a:t>
            </a:r>
            <a:endParaRPr lang="hr-HR" dirty="0">
              <a:cs typeface="+mj-cs"/>
              <a:sym typeface="Trebuchet MS" pitchFamily="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C4BE68B-5E1F-43C9-A878-D3C12ED051C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2424793"/>
              </p:ext>
            </p:extLst>
          </p:nvPr>
        </p:nvGraphicFramePr>
        <p:xfrm>
          <a:off x="5967846" y="1821656"/>
          <a:ext cx="2623025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6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105.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26374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57,63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2546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56,26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55,49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33221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mpd="sng">
                      <a:noFill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199.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12345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200.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8756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51,00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22354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50,62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sp>
        <p:nvSpPr>
          <p:cNvPr id="52402" name="TextBox 11"/>
          <p:cNvSpPr txBox="1">
            <a:spLocks noChangeArrowheads="1"/>
          </p:cNvSpPr>
          <p:nvPr/>
        </p:nvSpPr>
        <p:spPr bwMode="auto">
          <a:xfrm>
            <a:off x="179512" y="1199556"/>
            <a:ext cx="2311398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3" name="TextBox 12"/>
          <p:cNvSpPr txBox="1">
            <a:spLocks noChangeArrowheads="1"/>
          </p:cNvSpPr>
          <p:nvPr/>
        </p:nvSpPr>
        <p:spPr bwMode="auto">
          <a:xfrm>
            <a:off x="3131840" y="1218903"/>
            <a:ext cx="2396357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2405" name="TextBox 15"/>
          <p:cNvSpPr txBox="1">
            <a:spLocks noChangeArrowheads="1"/>
          </p:cNvSpPr>
          <p:nvPr/>
        </p:nvSpPr>
        <p:spPr bwMode="auto">
          <a:xfrm>
            <a:off x="8702489" y="3562946"/>
            <a:ext cx="463135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b="1" dirty="0"/>
              <a:t>…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940152" y="1198962"/>
            <a:ext cx="2481316" cy="44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928" tIns="38464" rIns="76928" bIns="38464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ea typeface="ヒラギノ角ゴ ProN W3"/>
                <a:cs typeface="ヒラギノ角ゴ ProN W3"/>
                <a:sym typeface="Arial" pitchFamily="34" charset="0"/>
              </a:defRPr>
            </a:lvl9pPr>
          </a:lstStyle>
          <a:p>
            <a:pPr eaLnBrk="1" hangingPunct="1"/>
            <a:r>
              <a:rPr lang="hr-HR" dirty="0" err="1" smtClean="0"/>
              <a:t>III.gimnazija</a:t>
            </a:r>
            <a:r>
              <a:rPr lang="hr-HR" dirty="0" smtClean="0"/>
              <a:t>, </a:t>
            </a:r>
            <a:r>
              <a:rPr lang="hr-HR" dirty="0" err="1" smtClean="0"/>
              <a:t>o.g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13" name="Down Arrow 12"/>
          <p:cNvSpPr/>
          <p:nvPr/>
        </p:nvSpPr>
        <p:spPr>
          <a:xfrm flipV="1">
            <a:off x="6444208" y="3598020"/>
            <a:ext cx="576064" cy="2999332"/>
          </a:xfrm>
          <a:prstGeom prst="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7587789"/>
              </p:ext>
            </p:extLst>
          </p:nvPr>
        </p:nvGraphicFramePr>
        <p:xfrm>
          <a:off x="3064536" y="1821656"/>
          <a:ext cx="2623024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7135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2088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57,30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108.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8095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57,15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109.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56,5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10926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56,43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21955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56,27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112.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55,16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23844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51,12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12122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51,05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152.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2345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50,88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1544026"/>
              </p:ext>
            </p:extLst>
          </p:nvPr>
        </p:nvGraphicFramePr>
        <p:xfrm>
          <a:off x="179512" y="1821656"/>
          <a:ext cx="2605979" cy="47761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0090"/>
                <a:gridCol w="1004563"/>
                <a:gridCol w="781326"/>
              </a:tblGrid>
              <a:tr h="600081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Plasman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err="1" smtClean="0"/>
                        <a:t>Br.prijave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Bodova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66.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12324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56,61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67.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2356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55,00</a:t>
                      </a:r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r-HR" sz="1700" b="0" i="0" dirty="0" smtClean="0"/>
                        <a:t>6</a:t>
                      </a:r>
                      <a:r>
                        <a:rPr lang="hr-HR" sz="17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hr-HR" sz="17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35" marR="71435" marT="42865" marB="42865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0" i="0" dirty="0" smtClean="0"/>
                        <a:t>2657</a:t>
                      </a:r>
                      <a:endParaRPr lang="hr-HR" sz="1700" b="0" i="0" dirty="0"/>
                    </a:p>
                  </a:txBody>
                  <a:tcPr marL="71435" marR="71435" marT="42865" marB="42865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0" i="0" dirty="0" smtClean="0"/>
                        <a:t>54,5</a:t>
                      </a:r>
                      <a:endParaRPr lang="hr-HR" sz="1700" b="0" i="0" dirty="0"/>
                    </a:p>
                  </a:txBody>
                  <a:tcPr marL="71435" marR="71435" marT="42865" marB="42865">
                    <a:solidFill>
                      <a:srgbClr val="E7E7E7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69.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7896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54,30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70.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31567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54,20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71.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236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50,00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100.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2341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49,00</a:t>
                      </a:r>
                      <a:endParaRPr lang="hr-HR" sz="1700" dirty="0"/>
                    </a:p>
                  </a:txBody>
                  <a:tcPr marL="71435" marR="71435" marT="42865" marB="4286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101.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26356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48,69</a:t>
                      </a:r>
                      <a:endParaRPr lang="hr-HR" sz="1700" dirty="0"/>
                    </a:p>
                  </a:txBody>
                  <a:tcPr marL="71435" marR="71435" marT="42865" marB="4286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102.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1024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b="1" i="1" dirty="0" smtClean="0"/>
                        <a:t>47,3</a:t>
                      </a:r>
                      <a:endParaRPr lang="hr-HR" sz="1700" b="1" i="1" dirty="0"/>
                    </a:p>
                  </a:txBody>
                  <a:tcPr marL="71435" marR="71435" marT="42865" marB="42865">
                    <a:solidFill>
                      <a:srgbClr val="92D050"/>
                    </a:solidFill>
                  </a:tcPr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  <a:tc>
                  <a:txBody>
                    <a:bodyPr/>
                    <a:lstStyle/>
                    <a:p>
                      <a:r>
                        <a:rPr lang="hr-HR" sz="1700" dirty="0" smtClean="0"/>
                        <a:t>…</a:t>
                      </a:r>
                      <a:endParaRPr lang="hr-HR" sz="1700" dirty="0"/>
                    </a:p>
                  </a:txBody>
                  <a:tcPr marL="71435" marR="71435" marT="42865" marB="4286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96322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Umjetničke škole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Dodavanje paralelnoga umjetničkog programa</a:t>
            </a:r>
          </a:p>
          <a:p>
            <a:r>
              <a:rPr lang="hr-HR" dirty="0" smtClean="0"/>
              <a:t>Kombiniranje paralelnih umjetničkih programa s općeobrazovnim predmetima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516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981" y="2038425"/>
            <a:ext cx="8001000" cy="3844925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  <p:pic>
        <p:nvPicPr>
          <p:cNvPr id="1026" name="Picture 2" descr="C:\Users\vedran.FER\AppData\Local\Microsoft\Windows\Temporary Internet Files\Content.IE5\ASEXU69L\MP90031559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29236"/>
            <a:ext cx="8244432" cy="542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2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 NISPVU do NISPUŠŠ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Nacionalni informacijski sustav prijava na visoka učilišta</a:t>
            </a:r>
          </a:p>
          <a:p>
            <a:r>
              <a:rPr lang="hr-HR" dirty="0" smtClean="0"/>
              <a:t>Prva provedba upisa 2010.</a:t>
            </a:r>
          </a:p>
          <a:p>
            <a:r>
              <a:rPr lang="hr-HR" dirty="0" smtClean="0"/>
              <a:t>Osnovne prednosti</a:t>
            </a:r>
          </a:p>
          <a:p>
            <a:pPr lvl="1"/>
            <a:r>
              <a:rPr lang="hr-HR" dirty="0" smtClean="0"/>
              <a:t>Više mogućnosti za prijavu</a:t>
            </a:r>
          </a:p>
          <a:p>
            <a:pPr lvl="1"/>
            <a:r>
              <a:rPr lang="hr-HR" dirty="0" smtClean="0"/>
              <a:t>Bez troškova za kandidate (osim DPPZVS)</a:t>
            </a:r>
          </a:p>
          <a:p>
            <a:pPr lvl="1"/>
            <a:r>
              <a:rPr lang="hr-HR" dirty="0" smtClean="0"/>
              <a:t>Jednostavniji i </a:t>
            </a:r>
            <a:r>
              <a:rPr lang="hr-HR" dirty="0" err="1" smtClean="0"/>
              <a:t>transparentniji</a:t>
            </a:r>
            <a:r>
              <a:rPr lang="hr-HR" dirty="0" smtClean="0"/>
              <a:t> proces</a:t>
            </a:r>
          </a:p>
          <a:p>
            <a:pPr lvl="1"/>
            <a:r>
              <a:rPr lang="hr-HR" dirty="0" smtClean="0"/>
              <a:t>100% </a:t>
            </a:r>
            <a:r>
              <a:rPr lang="hr-HR" dirty="0" err="1" smtClean="0"/>
              <a:t>online</a:t>
            </a:r>
            <a:endParaRPr lang="hr-HR" dirty="0" smtClean="0"/>
          </a:p>
          <a:p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8810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NISPVU ukupna ocjena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Zadovoljni učenici</a:t>
            </a:r>
          </a:p>
          <a:p>
            <a:r>
              <a:rPr lang="hr-HR" dirty="0" smtClean="0"/>
              <a:t>Zadovoljna VU</a:t>
            </a:r>
          </a:p>
          <a:p>
            <a:r>
              <a:rPr lang="hr-HR" dirty="0" smtClean="0"/>
              <a:t>Zadovoljne SŠ</a:t>
            </a:r>
          </a:p>
          <a:p>
            <a:endParaRPr lang="hr-HR" dirty="0" smtClean="0"/>
          </a:p>
          <a:p>
            <a:r>
              <a:rPr lang="hr-HR" dirty="0"/>
              <a:t>a</a:t>
            </a:r>
            <a:r>
              <a:rPr lang="hr-HR" dirty="0" smtClean="0"/>
              <a:t>li i poneki problem:</a:t>
            </a:r>
          </a:p>
          <a:p>
            <a:pPr lvl="1"/>
            <a:r>
              <a:rPr lang="hr-HR" dirty="0" smtClean="0"/>
              <a:t>Neažurnost podataka u e-matici</a:t>
            </a:r>
          </a:p>
          <a:p>
            <a:pPr lvl="1"/>
            <a:r>
              <a:rPr lang="hr-HR" dirty="0" smtClean="0"/>
              <a:t>Otpori nekih VU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DD6C5-131A-4FD4-BDD2-E07159E12EA7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851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Tokovi podataka u NISPUSŠ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67544" y="3501008"/>
            <a:ext cx="2030536" cy="1381616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E-matica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7238672" y="3501008"/>
            <a:ext cx="1440160" cy="1584176"/>
          </a:xfrm>
          <a:prstGeom prst="flowChartMagneticDisk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NISPUSŠ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911872" y="3624776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Osobni podaci i ocjene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2897272" y="4306560"/>
            <a:ext cx="3915856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Upisani učenici</a:t>
            </a:r>
            <a:endParaRPr lang="hr-HR" dirty="0">
              <a:solidFill>
                <a:srgbClr val="1D53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73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Tokovi podataka u NISPUSŠ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67544" y="3501008"/>
            <a:ext cx="2030536" cy="1381616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MZOS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7092280" y="3501008"/>
            <a:ext cx="1440160" cy="1584176"/>
          </a:xfrm>
          <a:prstGeom prst="flowChartMagneticDisk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NISPUSŠ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915816" y="2708920"/>
            <a:ext cx="3816424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Kriteriji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915816" y="3429000"/>
            <a:ext cx="3816424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Odobrenja programa i kvota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2901920" y="4191816"/>
            <a:ext cx="3830320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Stanje prijava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flipH="1">
            <a:off x="2901920" y="5013176"/>
            <a:ext cx="3830320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Rezultati</a:t>
            </a:r>
            <a:endParaRPr lang="hr-HR" dirty="0">
              <a:solidFill>
                <a:srgbClr val="1D53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37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Tokovi podataka u NISPUSŠ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67544" y="3501008"/>
            <a:ext cx="2030536" cy="1381616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SŠ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7238672" y="3501008"/>
            <a:ext cx="1440160" cy="1584176"/>
          </a:xfrm>
          <a:prstGeom prst="flowChartMagneticDisk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NISPUSŠ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924696" y="3630776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Dodatne provjere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924696" y="2204864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Prijedlog programa i kvota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2897272" y="4318104"/>
            <a:ext cx="3915856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Stanje prijava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flipH="1">
            <a:off x="2924696" y="5014168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Rezultati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2924696" y="5733256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Raspored po odjeljenjima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924696" y="2949600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Struktura odjeljenja</a:t>
            </a:r>
            <a:endParaRPr lang="hr-HR" dirty="0">
              <a:solidFill>
                <a:srgbClr val="1D53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7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Tokovi podataka u NISPUSŠ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42656" y="3789040"/>
            <a:ext cx="2030536" cy="1381616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OŠ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7238672" y="3501008"/>
            <a:ext cx="1440160" cy="1584176"/>
          </a:xfrm>
          <a:prstGeom prst="flowChartMagneticDisk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NISPUSŠ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2924696" y="4077072"/>
            <a:ext cx="3915856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Ispis prijavnica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flipH="1">
            <a:off x="2924696" y="5014168"/>
            <a:ext cx="3888432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Rezultati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2910984" y="3212976"/>
            <a:ext cx="3915856" cy="576064"/>
          </a:xfrm>
          <a:prstGeom prst="rightArrow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Stanje prijava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740220" y="1879104"/>
            <a:ext cx="1440160" cy="1045840"/>
          </a:xfrm>
          <a:prstGeom prst="flowChartMagneticDisk">
            <a:avLst/>
          </a:prstGeom>
          <a:solidFill>
            <a:schemeClr val="bg2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1D538B"/>
                </a:solidFill>
              </a:rPr>
              <a:t>AAI</a:t>
            </a:r>
            <a:endParaRPr lang="hr-HR" dirty="0">
              <a:solidFill>
                <a:srgbClr val="1D538B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 flipV="1">
            <a:off x="1270748" y="3088464"/>
            <a:ext cx="360040" cy="607680"/>
          </a:xfrm>
          <a:prstGeom prst="downArrow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020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969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95ACF-15CC-4102-808E-2F78DFC12E83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1609"/>
            <a:ext cx="9143999" cy="6686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692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4504</TotalTime>
  <Words>863</Words>
  <Application>Microsoft Office PowerPoint</Application>
  <PresentationFormat>Prikaz na zaslonu (4:3)</PresentationFormat>
  <Paragraphs>565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Profile</vt:lpstr>
      <vt:lpstr>Nacionalni informacijski sustav prijava i upisa u srednje škole – NISPUSŠ</vt:lpstr>
      <vt:lpstr>Od NISPVU do NISPUŠŠ</vt:lpstr>
      <vt:lpstr>NISPVU ukupna ocjena</vt:lpstr>
      <vt:lpstr>Tokovi podataka u NISPUSŠ</vt:lpstr>
      <vt:lpstr>Tokovi podataka u NISPUSŠ</vt:lpstr>
      <vt:lpstr>Tokovi podataka u NISPUSŠ</vt:lpstr>
      <vt:lpstr>Tokovi podataka u NISPUSŠ</vt:lpstr>
      <vt:lpstr>Slajd 8</vt:lpstr>
      <vt:lpstr>Slajd 9</vt:lpstr>
      <vt:lpstr>Slajd 10</vt:lpstr>
      <vt:lpstr>Izrada rang - lista</vt:lpstr>
      <vt:lpstr>Ivan Horvat – lista prioriteta</vt:lpstr>
      <vt:lpstr>Plasmani po školama i programima</vt:lpstr>
      <vt:lpstr>Plasmani po školama i programima</vt:lpstr>
      <vt:lpstr>Plasmani po školama i programima</vt:lpstr>
      <vt:lpstr>Plasmani po školama i programima</vt:lpstr>
      <vt:lpstr>Umjetničke škole</vt:lpstr>
      <vt:lpstr>Slajd 18</vt:lpstr>
    </vt:vector>
  </TitlesOfParts>
  <Company>RH-TDU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hopuhac</dc:creator>
  <cp:lastModifiedBy>pedagog i psihologin</cp:lastModifiedBy>
  <cp:revision>99</cp:revision>
  <cp:lastPrinted>1601-01-01T00:00:00Z</cp:lastPrinted>
  <dcterms:created xsi:type="dcterms:W3CDTF">2008-10-07T08:14:54Z</dcterms:created>
  <dcterms:modified xsi:type="dcterms:W3CDTF">2013-03-13T13:07:22Z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